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02" r:id="rId2"/>
  </p:sldMasterIdLst>
  <p:notesMasterIdLst>
    <p:notesMasterId r:id="rId54"/>
  </p:notesMasterIdLst>
  <p:handoutMasterIdLst>
    <p:handoutMasterId r:id="rId55"/>
  </p:handoutMasterIdLst>
  <p:sldIdLst>
    <p:sldId id="363" r:id="rId3"/>
    <p:sldId id="409" r:id="rId4"/>
    <p:sldId id="522" r:id="rId5"/>
    <p:sldId id="437" r:id="rId6"/>
    <p:sldId id="523" r:id="rId7"/>
    <p:sldId id="413" r:id="rId8"/>
    <p:sldId id="521" r:id="rId9"/>
    <p:sldId id="427" r:id="rId10"/>
    <p:sldId id="439" r:id="rId11"/>
    <p:sldId id="440" r:id="rId12"/>
    <p:sldId id="441" r:id="rId13"/>
    <p:sldId id="526" r:id="rId14"/>
    <p:sldId id="462" r:id="rId15"/>
    <p:sldId id="442" r:id="rId16"/>
    <p:sldId id="449" r:id="rId17"/>
    <p:sldId id="450" r:id="rId18"/>
    <p:sldId id="3371" r:id="rId19"/>
    <p:sldId id="527" r:id="rId20"/>
    <p:sldId id="459" r:id="rId21"/>
    <p:sldId id="371" r:id="rId22"/>
    <p:sldId id="493" r:id="rId23"/>
    <p:sldId id="451" r:id="rId24"/>
    <p:sldId id="453" r:id="rId25"/>
    <p:sldId id="3370" r:id="rId26"/>
    <p:sldId id="378" r:id="rId27"/>
    <p:sldId id="518" r:id="rId28"/>
    <p:sldId id="461" r:id="rId29"/>
    <p:sldId id="3372" r:id="rId30"/>
    <p:sldId id="529" r:id="rId31"/>
    <p:sldId id="510" r:id="rId32"/>
    <p:sldId id="388" r:id="rId33"/>
    <p:sldId id="377" r:id="rId34"/>
    <p:sldId id="509" r:id="rId35"/>
    <p:sldId id="297" r:id="rId36"/>
    <p:sldId id="385" r:id="rId37"/>
    <p:sldId id="386" r:id="rId38"/>
    <p:sldId id="389" r:id="rId39"/>
    <p:sldId id="456" r:id="rId40"/>
    <p:sldId id="3373" r:id="rId41"/>
    <p:sldId id="528" r:id="rId42"/>
    <p:sldId id="511" r:id="rId43"/>
    <p:sldId id="512" r:id="rId44"/>
    <p:sldId id="513" r:id="rId45"/>
    <p:sldId id="520" r:id="rId46"/>
    <p:sldId id="460" r:id="rId47"/>
    <p:sldId id="530" r:id="rId48"/>
    <p:sldId id="532" r:id="rId49"/>
    <p:sldId id="524" r:id="rId50"/>
    <p:sldId id="531" r:id="rId51"/>
    <p:sldId id="408" r:id="rId52"/>
    <p:sldId id="506" r:id="rId5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dy L King" initials="JLK" lastIdx="2" clrIdx="0">
    <p:extLst>
      <p:ext uri="{19B8F6BF-5375-455C-9EA6-DF929625EA0E}">
        <p15:presenceInfo xmlns:p15="http://schemas.microsoft.com/office/powerpoint/2012/main" userId="S-1-5-21-985031297-1542154364-2908406550-198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F4D"/>
    <a:srgbClr val="74BA21"/>
    <a:srgbClr val="E55D30"/>
    <a:srgbClr val="28AF62"/>
    <a:srgbClr val="384C81"/>
    <a:srgbClr val="69D6F4"/>
    <a:srgbClr val="008497"/>
    <a:srgbClr val="202659"/>
    <a:srgbClr val="6D4247"/>
    <a:srgbClr val="E25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41" autoAdjust="0"/>
    <p:restoredTop sz="88840" autoAdjust="0"/>
  </p:normalViewPr>
  <p:slideViewPr>
    <p:cSldViewPr snapToGrid="0">
      <p:cViewPr varScale="1">
        <p:scale>
          <a:sx n="121" d="100"/>
          <a:sy n="121" d="100"/>
        </p:scale>
        <p:origin x="1473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200"/>
            </a:lvl1pPr>
          </a:lstStyle>
          <a:p>
            <a:fld id="{9DF7EED8-DEFB-49FA-A33E-639F1A89B05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200"/>
            </a:lvl1pPr>
          </a:lstStyle>
          <a:p>
            <a:fld id="{674EAFED-4142-4036-A2FD-B5E00B20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15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200"/>
            </a:lvl1pPr>
          </a:lstStyle>
          <a:p>
            <a:fld id="{93953B9E-1095-4793-8D2F-6536E2F7B4D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2" rIns="96642" bIns="483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42" tIns="48322" rIns="96642" bIns="483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200"/>
            </a:lvl1pPr>
          </a:lstStyle>
          <a:p>
            <a:fld id="{163C792A-52C6-4D0A-AE5F-846D76DA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7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28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5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1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35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0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82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53776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3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9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27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7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56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16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70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AF55-C2FE-46B6-BEC0-E6808B6115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873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1EAF55-C2FE-46B6-BEC0-E6808B6115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15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69546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681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55041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493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5075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256F475A-A890-402C-9D73-DEBCC01E2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4679C0A-C340-4A24-B54A-EC897A7D8F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2520EC4E-54AB-456A-81C2-6D9AAA01B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781D72-D38B-4C24-8B6E-5F02D987C2C6}" type="slidenum">
              <a:rPr lang="en-US" altLang="en-US" sz="1300"/>
              <a:pPr>
                <a:spcBef>
                  <a:spcPct val="0"/>
                </a:spcBef>
              </a:pPr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88500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356602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34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8049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23995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4C0091F-DABB-4CD6-B03E-13D61DCE08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AB19057-BF0D-4709-A793-E299F8419E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46657E6-6873-477B-806F-E00382CBE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6671E4-DAE1-4B71-BF2B-5A8305B5E51F}" type="slidenum">
              <a:rPr lang="en-US" altLang="en-US" sz="1300"/>
              <a:pPr>
                <a:spcBef>
                  <a:spcPct val="0"/>
                </a:spcBef>
              </a:pPr>
              <a:t>37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814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64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39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4408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4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093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41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38672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42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207927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425E9B9-8BAF-4C39-B5B0-DA2787990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443E606-08A3-4754-B07E-AE3DCA678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FF404A8-4D21-495E-B100-006404A3F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3840" indent="-28883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707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295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294" indent="-2301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035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742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489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555" indent="-2301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1EAF55-C2FE-46B6-BEC0-E6808B611536}" type="slidenum">
              <a:rPr lang="en-US" altLang="en-US" sz="1300"/>
              <a:pPr>
                <a:spcBef>
                  <a:spcPct val="0"/>
                </a:spcBef>
              </a:pPr>
              <a:t>43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503719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52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34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344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0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5FDAEA9-8090-4A39-8B31-4728AE663D85}" type="datetime1">
              <a:rPr lang="en-US">
                <a:solidFill>
                  <a:srgbClr val="000000"/>
                </a:solidFill>
              </a:rPr>
              <a:pPr defTabSz="8685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20E8939-E577-4AE5-8DA6-2005402664D2}" type="slidenum">
              <a:rPr lang="en-US">
                <a:solidFill>
                  <a:srgbClr val="000000"/>
                </a:solidFill>
              </a:rPr>
              <a:pPr defTabSz="8685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3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5FDAEA9-8090-4A39-8B31-4728AE663D85}" type="datetime1">
              <a:rPr lang="en-US">
                <a:solidFill>
                  <a:srgbClr val="000000"/>
                </a:solidFill>
              </a:rPr>
              <a:pPr defTabSz="8685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8283" indent="-2954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1975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4767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7556" indent="-23639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034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73137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5926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18714" indent="-236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6851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20E8939-E577-4AE5-8DA6-2005402664D2}" type="slidenum">
              <a:rPr lang="en-US">
                <a:solidFill>
                  <a:srgbClr val="000000"/>
                </a:solidFill>
              </a:rPr>
              <a:pPr defTabSz="86851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030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C792A-52C6-4D0A-AE5F-846D76DAFB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9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904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C60B7-C248-4976-844A-7E76180BE0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8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7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Introduction to Government Contracting: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DAEA9-8090-4A39-8B31-4728AE663D8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E8939-E577-4AE5-8DA6-2005402664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0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7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Introduction to Government Contracting: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10 Steps to Success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FDAEA9-8090-4A39-8B31-4728AE663D85}" type="datetime1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2/6/2025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29911" indent="-31919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76786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87502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98215" indent="-25535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893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319646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830361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341074" indent="-255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E8939-E577-4AE5-8DA6-2005402664D2}" type="slidenum">
              <a:rPr 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5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info@apexalaska.org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info@apexalaska.org" TargetMode="Externa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156368"/>
            <a:ext cx="12192000" cy="695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Anchorage: 907</a:t>
            </a:r>
            <a:r>
              <a:rPr kumimoji="0" lang="en-US" altLang="en-US" sz="11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-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786-7258 / Fairbanks: 907-450-8979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www.apexalaska.org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 /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info@apexalaska.org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5" name="Picture 3" descr="Facebook-But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6363493"/>
            <a:ext cx="111336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61437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042F-234F-4E38-9B9D-CA0C122FCE64}" type="datetimeFigureOut">
              <a:rPr lang="en-US" smtClean="0">
                <a:solidFill>
                  <a:prstClr val="black"/>
                </a:solidFill>
              </a:rPr>
              <a:pPr/>
              <a:t>2/6/2025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2B1B-009D-4A54-B166-68788478281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042F-234F-4E38-9B9D-CA0C122FCE64}" type="datetimeFigureOut">
              <a:rPr lang="en-US" smtClean="0">
                <a:solidFill>
                  <a:prstClr val="black"/>
                </a:solidFill>
              </a:rPr>
              <a:pPr/>
              <a:t>2/6/2025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2B1B-009D-4A54-B166-68788478281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156368"/>
            <a:ext cx="12192000" cy="695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lIns="36576" tIns="36576" rIns="36576" bIns="36576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Anchorage: 907</a:t>
            </a:r>
            <a:r>
              <a:rPr kumimoji="0" lang="en-US" altLang="en-US" sz="11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-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786-7258 / Fairbanks: 907</a:t>
            </a:r>
            <a:r>
              <a:rPr kumimoji="0" lang="en-US" altLang="en-US" sz="11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-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456-7830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www.apexalaska.org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 /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info@apexalaska.org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ozuka Gothic Pro M" panose="020B0700000000000000" pitchFamily="34" charset="-128"/>
                <a:ea typeface="Kozuka Gothic Pro M" panose="020B0700000000000000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5" name="Picture 3" descr="Facebook-But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6363493"/>
            <a:ext cx="111336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61437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5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tx2">
                <a:lumMod val="10000"/>
                <a:lumOff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/>
          <a:stretch/>
        </p:blipFill>
        <p:spPr>
          <a:xfrm>
            <a:off x="1754301" y="-1"/>
            <a:ext cx="7404942" cy="914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939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920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6264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6264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6264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" y="898314"/>
            <a:ext cx="12188952" cy="457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23852" y="662013"/>
            <a:ext cx="2863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Ebrima" panose="02000000000000000000" pitchFamily="2" charset="0"/>
                <a:cs typeface="Ebrima" panose="02000000000000000000" pitchFamily="2" charset="0"/>
              </a:rPr>
              <a:t>Where Government Contracting Starts</a:t>
            </a:r>
          </a:p>
        </p:txBody>
      </p:sp>
      <p:pic>
        <p:nvPicPr>
          <p:cNvPr id="1026" name="Picture 2" descr="https://cdn.discordapp.com/attachments/617982364445966366/1154659927617437696/AAAlogo.png">
            <a:extLst>
              <a:ext uri="{FF2B5EF4-FFF2-40B4-BE49-F238E27FC236}">
                <a16:creationId xmlns:a16="http://schemas.microsoft.com/office/drawing/2014/main" id="{BC8FD883-70FE-4B4B-8D13-05EDD9D5DD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" y="48818"/>
            <a:ext cx="2059093" cy="8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8" r:id="rId2"/>
    <p:sldLayoutId id="2147483699" r:id="rId3"/>
    <p:sldLayoutId id="2147483707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20000"/>
        <a:buFont typeface="Wingdings" panose="05000000000000000000" pitchFamily="2" charset="2"/>
        <a:buChar char="§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tx2">
                <a:lumMod val="10000"/>
                <a:lumOff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/>
          <a:stretch/>
        </p:blipFill>
        <p:spPr>
          <a:xfrm>
            <a:off x="1754301" y="-1"/>
            <a:ext cx="7404942" cy="914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939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920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6264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3042F-234F-4E38-9B9D-CA0C122FCE6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6264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6264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92B1B-009D-4A54-B166-6878847828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" y="898314"/>
            <a:ext cx="12188952" cy="457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23852" y="662013"/>
            <a:ext cx="2863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Ebrima" panose="02000000000000000000" pitchFamily="2" charset="0"/>
                <a:cs typeface="Ebrima" panose="02000000000000000000" pitchFamily="2" charset="0"/>
              </a:rPr>
              <a:t>Where Government Contracting Starts</a:t>
            </a:r>
          </a:p>
        </p:txBody>
      </p:sp>
      <p:pic>
        <p:nvPicPr>
          <p:cNvPr id="1026" name="Picture 2" descr="https://cdn.discordapp.com/attachments/617982364445966366/1154659927617437696/AAAlogo.png">
            <a:extLst>
              <a:ext uri="{FF2B5EF4-FFF2-40B4-BE49-F238E27FC236}">
                <a16:creationId xmlns:a16="http://schemas.microsoft.com/office/drawing/2014/main" id="{BC8FD883-70FE-4B4B-8D13-05EDD9D5DD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" y="48818"/>
            <a:ext cx="2059093" cy="8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4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20000"/>
        <a:buFont typeface="Wingdings" panose="05000000000000000000" pitchFamily="2" charset="2"/>
        <a:buChar char="§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aic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support.outreachsystems.com/resources/tables/psc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ba.gov/pro-net/search/dsp_dsbs.cf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hcc.org/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benc.org/" TargetMode="External"/><Relationship Id="rId5" Type="http://schemas.openxmlformats.org/officeDocument/2006/relationships/hyperlink" Target="https://www.uswcc.org/certification/" TargetMode="External"/><Relationship Id="rId4" Type="http://schemas.openxmlformats.org/officeDocument/2006/relationships/hyperlink" Target="https://nwboc.org/basicinf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hyperlink" Target="http://www.dot.state.ak.us/cvlrts/aucp.shtml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in.org/" TargetMode="External"/><Relationship Id="rId3" Type="http://schemas.openxmlformats.org/officeDocument/2006/relationships/hyperlink" Target="https://nwmmsdc.org/" TargetMode="External"/><Relationship Id="rId7" Type="http://schemas.openxmlformats.org/officeDocument/2006/relationships/hyperlink" Target="http://www.nwboc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phcc.org/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://www.uswcc.org/certification" TargetMode="External"/><Relationship Id="rId10" Type="http://schemas.openxmlformats.org/officeDocument/2006/relationships/hyperlink" Target="https://nglcc.org/" TargetMode="External"/><Relationship Id="rId4" Type="http://schemas.openxmlformats.org/officeDocument/2006/relationships/hyperlink" Target="http://www.wbenc.org/" TargetMode="External"/><Relationship Id="rId9" Type="http://schemas.openxmlformats.org/officeDocument/2006/relationships/hyperlink" Target="https://connxus.com/dbe-certification/dobe-certification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apexalaska.org/training/chasing-small-business-certifications-2025-update-2/" TargetMode="External"/><Relationship Id="rId7" Type="http://schemas.openxmlformats.org/officeDocument/2006/relationships/hyperlink" Target="https://apexalaska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ovology.com/" TargetMode="External"/><Relationship Id="rId5" Type="http://schemas.openxmlformats.org/officeDocument/2006/relationships/hyperlink" Target="https://govology.com/government-contracting-webinars-courses/?s=certifications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pds.gov/fpdsng_cms/index.php/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saspending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hyperlink" Target="https://dot.alaska.gov/procuremen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kapex.ecenterdirect.com/events/646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apexalaska.org/training/conducting-targeted-research-for-federal-contracting-opportunities-2/" TargetMode="External"/><Relationship Id="rId7" Type="http://schemas.openxmlformats.org/officeDocument/2006/relationships/hyperlink" Target="https://govology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hyperlink" Target="https://govology.com/government-contracting-webinars-courses/?s=market%20research" TargetMode="External"/><Relationship Id="rId5" Type="http://schemas.openxmlformats.org/officeDocument/2006/relationships/hyperlink" Target="https://apexalaska.org/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mericassbdc.org/8-reasons-to-consider-collaborating-with-another-small-busines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mahq.org/" TargetMode="External"/><Relationship Id="rId3" Type="http://schemas.openxmlformats.org/officeDocument/2006/relationships/hyperlink" Target="https://www.agcak.org/" TargetMode="External"/><Relationship Id="rId7" Type="http://schemas.openxmlformats.org/officeDocument/2006/relationships/hyperlink" Target="https://smpsalaska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wic-ak.org/" TargetMode="External"/><Relationship Id="rId5" Type="http://schemas.openxmlformats.org/officeDocument/2006/relationships/hyperlink" Target="https://cafe.cfma.org/lastfrontier/home" TargetMode="External"/><Relationship Id="rId10" Type="http://schemas.openxmlformats.org/officeDocument/2006/relationships/image" Target="../media/image65.png"/><Relationship Id="rId4" Type="http://schemas.openxmlformats.org/officeDocument/2006/relationships/hyperlink" Target="https://www.same.org/anchorage" TargetMode="External"/><Relationship Id="rId9" Type="http://schemas.openxmlformats.org/officeDocument/2006/relationships/hyperlink" Target="https://www.nigp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govolog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send.com/blog/go-to-market-strategy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pexalaska.org/training/creating-capability-statements-2025-update-2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ksbdc.org/services/workshops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ksbdg.org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ksbdc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businessimpactnw.org/awbc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impactnw.org/veterans-business-outreach-center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exaccelerators.us/#/" TargetMode="External"/><Relationship Id="rId5" Type="http://schemas.openxmlformats.org/officeDocument/2006/relationships/hyperlink" Target="https://www.napex.us/" TargetMode="External"/><Relationship Id="rId4" Type="http://schemas.openxmlformats.org/officeDocument/2006/relationships/hyperlink" Target="https://apexalaska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hyperlink" Target="https://akapex.ecenterdirect.com/events?reset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mailto:lmgregory@alaska.edu" TargetMode="External"/><Relationship Id="rId13" Type="http://schemas.openxmlformats.org/officeDocument/2006/relationships/image" Target="../media/image86.png"/><Relationship Id="rId3" Type="http://schemas.openxmlformats.org/officeDocument/2006/relationships/hyperlink" Target="mailto:capratt@Alaska.edu" TargetMode="External"/><Relationship Id="rId7" Type="http://schemas.openxmlformats.org/officeDocument/2006/relationships/hyperlink" Target="mailto:tltaylor12@alaska.edu" TargetMode="External"/><Relationship Id="rId12" Type="http://schemas.openxmlformats.org/officeDocument/2006/relationships/hyperlink" Target="https://akapex.ecenterdirect.com/signup?reset=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avonholdt@alaska.edu" TargetMode="External"/><Relationship Id="rId11" Type="http://schemas.openxmlformats.org/officeDocument/2006/relationships/hyperlink" Target="https://alaskapex.org/" TargetMode="External"/><Relationship Id="rId5" Type="http://schemas.openxmlformats.org/officeDocument/2006/relationships/hyperlink" Target="mailto:jlking8@alaska.edu" TargetMode="External"/><Relationship Id="rId15" Type="http://schemas.openxmlformats.org/officeDocument/2006/relationships/image" Target="../media/image88.png"/><Relationship Id="rId10" Type="http://schemas.openxmlformats.org/officeDocument/2006/relationships/hyperlink" Target="mailto:info@apexalaska.org" TargetMode="External"/><Relationship Id="rId4" Type="http://schemas.openxmlformats.org/officeDocument/2006/relationships/hyperlink" Target="mailto:apratt@alaska.edu" TargetMode="External"/><Relationship Id="rId9" Type="http://schemas.openxmlformats.org/officeDocument/2006/relationships/hyperlink" Target="mailto:pdthompson@alaska.edu" TargetMode="External"/><Relationship Id="rId1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0" hidden="1"/>
          <p:cNvSpPr>
            <a:spLocks noChangeArrowheads="1"/>
          </p:cNvSpPr>
          <p:nvPr/>
        </p:nvSpPr>
        <p:spPr bwMode="auto">
          <a:xfrm>
            <a:off x="0" y="6400799"/>
            <a:ext cx="12192000" cy="2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34163" y="1082679"/>
            <a:ext cx="6763314" cy="240243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12869"/>
                </a:solidFill>
                <a:latin typeface="+mj-lt"/>
              </a:rPr>
              <a:t>Introduction to Government Contracting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134163" y="3852625"/>
            <a:ext cx="6763314" cy="101071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B60B2F"/>
                </a:solidFill>
                <a:latin typeface="+mj-lt"/>
                <a:cs typeface="Arial" panose="020B0604020202020204" pitchFamily="34" charset="0"/>
              </a:rPr>
              <a:t>Should the federal government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B60B2F"/>
                </a:solidFill>
                <a:latin typeface="+mj-lt"/>
                <a:cs typeface="Arial" panose="020B0604020202020204" pitchFamily="34" charset="0"/>
              </a:rPr>
              <a:t>be your next client?</a:t>
            </a:r>
          </a:p>
        </p:txBody>
      </p:sp>
      <p:pic>
        <p:nvPicPr>
          <p:cNvPr id="53" name="Picture 3" descr="Facebook-But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6363493"/>
            <a:ext cx="111336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cxnSp>
        <p:nvCxnSpPr>
          <p:cNvPr id="49" name="Straight Connector 48"/>
          <p:cNvCxnSpPr/>
          <p:nvPr/>
        </p:nvCxnSpPr>
        <p:spPr>
          <a:xfrm>
            <a:off x="0" y="616267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34163" y="3653110"/>
            <a:ext cx="676656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08833" y="5385921"/>
            <a:ext cx="576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Jody King, Assistant Director, Alaska APEX Accelerator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February 5, 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408" t="2156" r="4483" b="304"/>
          <a:stretch/>
        </p:blipFill>
        <p:spPr>
          <a:xfrm>
            <a:off x="294523" y="1783467"/>
            <a:ext cx="4581488" cy="35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728" y="1101469"/>
            <a:ext cx="1154280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System for Award Management (SAM)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Unique Entity Identifier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SAM username/password =&gt; Login.gov – uses email address for entity administrator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Banking Information: Routing, Account &amp; Bank Phone Numbers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Tax Identification – EIN or SS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NAICS Codes (</a:t>
            </a:r>
            <a:r>
              <a:rPr lang="en-US" sz="2400" dirty="0">
                <a:hlinkClick r:id="rId3"/>
              </a:rPr>
              <a:t>https://www.census.gov/naics/</a:t>
            </a:r>
            <a:r>
              <a:rPr lang="en-US" sz="2400" dirty="0"/>
              <a:t>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PSC Codes (</a:t>
            </a:r>
            <a:r>
              <a:rPr lang="en-US" sz="2400" dirty="0">
                <a:hlinkClick r:id="rId4"/>
              </a:rPr>
              <a:t>http://support.outreachsystems.com/resources/tables/pscs/</a:t>
            </a:r>
            <a:r>
              <a:rPr lang="en-US" sz="2400" dirty="0"/>
              <a:t>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Gross Receipts averaged over 5 year period (Size Standard)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Average number of employees in a 24 month period (Size Standard)</a:t>
            </a:r>
          </a:p>
          <a:p>
            <a:pPr algn="ctr">
              <a:spcAft>
                <a:spcPts val="600"/>
              </a:spcAft>
              <a:buClr>
                <a:srgbClr val="0F75BC"/>
              </a:buClr>
            </a:pPr>
            <a:endParaRPr lang="en-US" sz="2400" dirty="0"/>
          </a:p>
          <a:p>
            <a:pPr algn="ctr">
              <a:spcAft>
                <a:spcPts val="600"/>
              </a:spcAft>
              <a:buClr>
                <a:srgbClr val="0F75BC"/>
              </a:buClr>
            </a:pPr>
            <a:r>
              <a:rPr lang="en-US" sz="2400" b="1" i="1" dirty="0"/>
              <a:t>SAM profiles must be updated yearly &amp; have to be active by bid due date!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8814" y="111793"/>
            <a:ext cx="8091134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Contracts</a:t>
            </a:r>
          </a:p>
        </p:txBody>
      </p:sp>
      <p:pic>
        <p:nvPicPr>
          <p:cNvPr id="5" name="Picture 2" descr="SAM.gov | Home">
            <a:extLst>
              <a:ext uri="{FF2B5EF4-FFF2-40B4-BE49-F238E27FC236}">
                <a16:creationId xmlns:a16="http://schemas.microsoft.com/office/drawing/2014/main" id="{E507250B-9B78-4E06-91C2-59837BCA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763" y="1164919"/>
            <a:ext cx="2941144" cy="5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665" y="1013238"/>
            <a:ext cx="115428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Dynamic Small Business Search (DSBS)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Found at: </a:t>
            </a:r>
            <a:r>
              <a:rPr lang="en-US" sz="2400" dirty="0">
                <a:hlinkClick r:id="rId3"/>
              </a:rPr>
              <a:t>https://web.sba.gov/pro-net/search/dsp_dsbs.cfm</a:t>
            </a:r>
            <a:r>
              <a:rPr lang="en-US" sz="2400" dirty="0"/>
              <a:t> 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Additional marketing information not provided in SAM profile: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Any SBA applied certifications (WOSB/EDWOSB, 8(a) &amp; HUBZone)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Key Words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Website URL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Non-federal certifications (CPA, Registered Nurse, etc.)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Special Equipment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Capability Narrative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References  -- used as past performance information!</a:t>
            </a:r>
          </a:p>
          <a:p>
            <a:pPr marL="1312863" lvl="2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</a:pPr>
            <a:endParaRPr lang="en-US" sz="1200" dirty="0"/>
          </a:p>
          <a:p>
            <a:pPr lvl="1">
              <a:spcAft>
                <a:spcPts val="600"/>
              </a:spcAft>
              <a:buClr>
                <a:srgbClr val="0F75BC"/>
              </a:buClr>
            </a:pPr>
            <a:r>
              <a:rPr lang="en-US" sz="2400" i="1" dirty="0"/>
              <a:t>Did you know that state buyers, prime contractors and other businesses use the DSBS website when looking for potential subs/teaming or vendors?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8814" y="111793"/>
            <a:ext cx="8091134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Contracts</a:t>
            </a:r>
            <a:endParaRPr lang="en-US" sz="3600" dirty="0">
              <a:solidFill>
                <a:srgbClr val="0F75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F2FAF-0791-4850-9F9A-082C54186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270" y="1206327"/>
            <a:ext cx="2029122" cy="5519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38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3EEEBA65-22F6-40E9-ADA4-0457B6F7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678" y="1769813"/>
            <a:ext cx="5212080" cy="19549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F75BC"/>
                </a:solidFill>
              </a:rPr>
              <a:t>Small Business Certifications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8DA2CF02-4049-480E-8676-6FF44BA40FA5}"/>
              </a:ext>
            </a:extLst>
          </p:cNvPr>
          <p:cNvSpPr txBox="1">
            <a:spLocks/>
          </p:cNvSpPr>
          <p:nvPr/>
        </p:nvSpPr>
        <p:spPr>
          <a:xfrm>
            <a:off x="6387678" y="4215070"/>
            <a:ext cx="5212080" cy="1116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Government &amp; Commercial Socioeconomic certs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AD9A09-35B6-473C-AB4A-3D3AF4967C7D}"/>
              </a:ext>
            </a:extLst>
          </p:cNvPr>
          <p:cNvCxnSpPr/>
          <p:nvPr/>
        </p:nvCxnSpPr>
        <p:spPr>
          <a:xfrm flipV="1">
            <a:off x="6387678" y="4015555"/>
            <a:ext cx="521208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ertificate Clipart Credential - Certificate Clipart Credential - Free  Transparent PNG Clipart Images Download">
            <a:extLst>
              <a:ext uri="{FF2B5EF4-FFF2-40B4-BE49-F238E27FC236}">
                <a16:creationId xmlns:a16="http://schemas.microsoft.com/office/drawing/2014/main" id="{A273FFC2-1E91-48FE-AE04-957EAD97C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9965" r="20675" b="9971"/>
          <a:stretch/>
        </p:blipFill>
        <p:spPr bwMode="auto">
          <a:xfrm>
            <a:off x="326356" y="1432712"/>
            <a:ext cx="4389017" cy="42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ertificate Clipart Credential - Certificate Clipart Credential - Free  Transparent PNG Clipart Images Download">
            <a:extLst>
              <a:ext uri="{FF2B5EF4-FFF2-40B4-BE49-F238E27FC236}">
                <a16:creationId xmlns:a16="http://schemas.microsoft.com/office/drawing/2014/main" id="{4FFF7B53-4FEE-4C1A-A065-4EE24295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9965" r="20675" b="9971"/>
          <a:stretch/>
        </p:blipFill>
        <p:spPr bwMode="auto">
          <a:xfrm>
            <a:off x="1017206" y="1909524"/>
            <a:ext cx="4228213" cy="4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ertificate Clipart Credential - Certificate Clipart Credential - Free  Transparent PNG Clipart Images Download">
            <a:extLst>
              <a:ext uri="{FF2B5EF4-FFF2-40B4-BE49-F238E27FC236}">
                <a16:creationId xmlns:a16="http://schemas.microsoft.com/office/drawing/2014/main" id="{0D9E722F-0C77-4E92-8D81-E4EB5E5D9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9965" r="20675" b="9971"/>
          <a:stretch/>
        </p:blipFill>
        <p:spPr bwMode="auto">
          <a:xfrm>
            <a:off x="1708056" y="2386336"/>
            <a:ext cx="4228213" cy="4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41066" y="103944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Small Business Certifications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748" y="1204949"/>
            <a:ext cx="11400503" cy="536015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Wingdings" pitchFamily="2" charset="2"/>
              <a:buChar char="v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 Issued Certification</a:t>
            </a:r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8(a) Business Development Program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Historically Underutilized Business Zone (HUBZone)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Woman Owned Small Business (WOSB) &amp; Economically Disadvantaged Woman Owned Small Business (EDWOSB)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Veteran Owned Small Business (VOSB) &amp; Service-Disabled Veteran-Owned Small Business (SDVOSB)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SBA-approved third-party certification – WOSB &amp; EDWOSB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There are four organizations approved by SBA to provide third-party certification (TPC). You may contact them to learn more about their certification process and any associated costs. They are:</a:t>
            </a:r>
          </a:p>
          <a:p>
            <a:pPr lvl="3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 Paso Hispanic Chamber of Commerce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http://www.ephcc.org/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Women Business Owners Corporation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https://nwboc.org/basicinfo.html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U.S. Women’s Chamber of Commerce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https://www.uswcc.org/certification/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Women’s Business Enterprise National Council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https://www.wbenc.org/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Image result for sba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8671808" y="1271911"/>
            <a:ext cx="2941143" cy="8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41066" y="103944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Small Business Certifications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5867" y="1609233"/>
            <a:ext cx="3117862" cy="398650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363" lvl="1" indent="-230188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Small Business as defined by primary NAICS Codes</a:t>
            </a:r>
          </a:p>
          <a:p>
            <a:pPr marL="233363" lvl="1" indent="-230188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Minority Owned Business</a:t>
            </a:r>
          </a:p>
          <a:p>
            <a:pPr marL="233363" lvl="1" indent="-230188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Woman Owned Business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1" indent="-230188"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Veteran Owned Business</a:t>
            </a:r>
          </a:p>
          <a:p>
            <a:pPr marL="233363" lvl="1" indent="-230188">
              <a:spcBef>
                <a:spcPts val="0"/>
              </a:spcBef>
              <a:buFont typeface="Arial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FD01E7-B622-4666-97C2-2324C2360704}"/>
              </a:ext>
            </a:extLst>
          </p:cNvPr>
          <p:cNvGrpSpPr/>
          <p:nvPr/>
        </p:nvGrpSpPr>
        <p:grpSpPr>
          <a:xfrm>
            <a:off x="3505172" y="1651245"/>
            <a:ext cx="8510961" cy="4869511"/>
            <a:chOff x="1561011" y="1001900"/>
            <a:chExt cx="8510961" cy="48695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318159-78BB-475D-84B5-AD11539E0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2801" y="3387549"/>
              <a:ext cx="183272" cy="19090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A6878AB-CDFF-4965-886A-65953DFE9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004"/>
            <a:stretch/>
          </p:blipFill>
          <p:spPr>
            <a:xfrm>
              <a:off x="1561011" y="1001900"/>
              <a:ext cx="8510961" cy="486951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E6307C-ECEE-448C-84F5-AABF70E2C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7725" y="1900649"/>
              <a:ext cx="183272" cy="1909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DBB406B-3325-4528-AF91-96C8568F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7725" y="2121574"/>
              <a:ext cx="183272" cy="1909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87A6B3-11FF-4555-9322-FAF9A19D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0225" y="2412759"/>
              <a:ext cx="183272" cy="19090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1AC6E8-2EF3-4C42-B882-A59E0A0E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7725" y="2894852"/>
              <a:ext cx="183272" cy="1909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BFE2819-5F43-49D0-B517-71ADAB40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0225" y="3129304"/>
              <a:ext cx="183272" cy="1909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AEA5D4A-D808-4B99-A41C-4CB5242B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0787" y="3635281"/>
              <a:ext cx="183272" cy="1909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7CA5DE3-9908-4261-96BF-7D21244C3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0787" y="3882850"/>
              <a:ext cx="183272" cy="1909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A4520BC-A9C0-4F0A-B0B7-91287918F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0787" y="4130419"/>
              <a:ext cx="183272" cy="19090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79524D3-9470-4156-8D39-A6639127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2801" y="4390718"/>
              <a:ext cx="183272" cy="19090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B92A5B-A7F9-4D78-B4E1-EEE01FB61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2801" y="3387549"/>
              <a:ext cx="183272" cy="19090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44DFB24-154F-401E-8612-F258D8E609B2}"/>
              </a:ext>
            </a:extLst>
          </p:cNvPr>
          <p:cNvSpPr/>
          <p:nvPr/>
        </p:nvSpPr>
        <p:spPr>
          <a:xfrm>
            <a:off x="202703" y="1038685"/>
            <a:ext cx="1021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Certification via the System for Award Management (SAM)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2" descr="SAM.gov | Home">
            <a:extLst>
              <a:ext uri="{FF2B5EF4-FFF2-40B4-BE49-F238E27FC236}">
                <a16:creationId xmlns:a16="http://schemas.microsoft.com/office/drawing/2014/main" id="{1FC2D38B-7CE6-4C1C-ABFC-99E9442F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63" y="5656708"/>
            <a:ext cx="2941144" cy="5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41066" y="103944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DBE 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6626" y="1144785"/>
            <a:ext cx="11400503" cy="479317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Transportation – Certified through State Programs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DBE	Disadvantaged Business Enterprise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400"/>
          <a:stretch/>
        </p:blipFill>
        <p:spPr>
          <a:xfrm>
            <a:off x="560176" y="2082541"/>
            <a:ext cx="8401050" cy="34148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37" y="1640999"/>
            <a:ext cx="5616398" cy="949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8040" y="3861213"/>
            <a:ext cx="45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http://www.dot.state.ak.us/cvlrts/aucp.shtml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70E174-2676-4794-8C3C-73881ED116A9}"/>
              </a:ext>
            </a:extLst>
          </p:cNvPr>
          <p:cNvGrpSpPr/>
          <p:nvPr/>
        </p:nvGrpSpPr>
        <p:grpSpPr>
          <a:xfrm>
            <a:off x="560177" y="5652377"/>
            <a:ext cx="10983896" cy="1114748"/>
            <a:chOff x="560177" y="5652377"/>
            <a:chExt cx="10983896" cy="11147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1429B5-01A1-4BCB-946C-3619745F1C3C}"/>
                </a:ext>
              </a:extLst>
            </p:cNvPr>
            <p:cNvSpPr/>
            <p:nvPr/>
          </p:nvSpPr>
          <p:spPr>
            <a:xfrm>
              <a:off x="560177" y="5652377"/>
              <a:ext cx="10983896" cy="11147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B4EE80-382A-4770-966D-CCD2EFF3B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360" t="85090" r="9560" b="1165"/>
            <a:stretch/>
          </p:blipFill>
          <p:spPr>
            <a:xfrm>
              <a:off x="3721056" y="5706006"/>
              <a:ext cx="7771273" cy="993223"/>
            </a:xfrm>
            <a:prstGeom prst="rect">
              <a:avLst/>
            </a:prstGeom>
          </p:spPr>
        </p:pic>
        <p:pic>
          <p:nvPicPr>
            <p:cNvPr id="10" name="Picture 2" descr="SAM.gov | Home">
              <a:extLst>
                <a:ext uri="{FF2B5EF4-FFF2-40B4-BE49-F238E27FC236}">
                  <a16:creationId xmlns:a16="http://schemas.microsoft.com/office/drawing/2014/main" id="{95D6055B-057E-4B30-933C-D5826E782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40" y="5874882"/>
              <a:ext cx="2783210" cy="56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95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18666" y="184495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Commercial Certifications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8084" y="1226575"/>
            <a:ext cx="11619436" cy="56314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 Diversity Programs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MBE – Minority Business Enterprise</a:t>
            </a: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Northwest Mountain Minority Supplier Development Council  </a:t>
            </a:r>
            <a:r>
              <a:rPr lang="en-US" dirty="0">
                <a:hlinkClick r:id="rId3"/>
              </a:rPr>
              <a:t>https://nwmmsdc.org/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WBE – Woman Business Enterprise</a:t>
            </a: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Women’s Business Enterprise National Council (WBENC)  </a:t>
            </a:r>
            <a:r>
              <a:rPr lang="en-US" dirty="0">
                <a:hlinkClick r:id="rId4"/>
              </a:rPr>
              <a:t>http://www.wbenc.org/</a:t>
            </a: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 Women’s Chamber of Commerce  </a:t>
            </a:r>
            <a:r>
              <a:rPr lang="en-US" dirty="0">
                <a:hlinkClick r:id="rId5"/>
              </a:rPr>
              <a:t>http://www.uswcc.org/certification</a:t>
            </a: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 Paso Hispanic Chamber of Commerce  </a:t>
            </a:r>
            <a:r>
              <a:rPr lang="en-US" dirty="0">
                <a:hlinkClick r:id="rId6"/>
              </a:rPr>
              <a:t>http://www.ephcc.org/</a:t>
            </a: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Women Business Owners Corporation  </a:t>
            </a:r>
            <a:r>
              <a:rPr lang="en-US" dirty="0">
                <a:hlinkClick r:id="rId7"/>
              </a:rPr>
              <a:t>http://www.nwboc.org/</a:t>
            </a: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DOBE – Disability-Owned Business Enterprise</a:t>
            </a: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Disability Supplier Diversity Program  </a:t>
            </a:r>
            <a:r>
              <a:rPr lang="en-US" dirty="0">
                <a:hlinkClick r:id="rId8"/>
              </a:rPr>
              <a:t>https://disabilityin.org/</a:t>
            </a:r>
            <a:endParaRPr lang="en-US" dirty="0"/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/>
              <a:t>ConnXus </a:t>
            </a:r>
            <a:r>
              <a:rPr lang="en-US" dirty="0">
                <a:hlinkClick r:id="rId9"/>
              </a:rPr>
              <a:t>https://connxus.com/dbe-certification/dobe-certification/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LGBT – Lesbian Gay Bisexual Transgender Business Enterprise</a:t>
            </a:r>
          </a:p>
          <a:p>
            <a:pPr marL="914400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LGBT Chamber of Commerce  </a:t>
            </a:r>
            <a:r>
              <a:rPr lang="en-US" dirty="0">
                <a:hlinkClick r:id="rId10"/>
              </a:rPr>
              <a:t>https://nglcc.org/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7734" y="4458241"/>
            <a:ext cx="2141128" cy="19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Certification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48571-2C90-44C1-A33A-495C5692D963}"/>
              </a:ext>
            </a:extLst>
          </p:cNvPr>
          <p:cNvSpPr/>
          <p:nvPr/>
        </p:nvSpPr>
        <p:spPr>
          <a:xfrm>
            <a:off x="597695" y="5685470"/>
            <a:ext cx="4743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https://apexalaska.org/training/chasing-small-business-certifications-2025-update-2/</a:t>
            </a:r>
            <a:r>
              <a:rPr lang="en-US" sz="1400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62CAF8-560B-463E-A4B7-3429910C923A}"/>
              </a:ext>
            </a:extLst>
          </p:cNvPr>
          <p:cNvGrpSpPr/>
          <p:nvPr/>
        </p:nvGrpSpPr>
        <p:grpSpPr>
          <a:xfrm>
            <a:off x="6215060" y="1649216"/>
            <a:ext cx="5379246" cy="4037209"/>
            <a:chOff x="6479379" y="1103623"/>
            <a:chExt cx="5126832" cy="37904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2D1B14-7F60-4CD2-9425-32B745B86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0342"/>
            <a:stretch/>
          </p:blipFill>
          <p:spPr>
            <a:xfrm>
              <a:off x="6479380" y="1103623"/>
              <a:ext cx="5126831" cy="54559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AD4B67-8DFF-4591-8857-8A1300EBB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9037"/>
            <a:stretch/>
          </p:blipFill>
          <p:spPr>
            <a:xfrm>
              <a:off x="6479379" y="1450181"/>
              <a:ext cx="5126831" cy="344384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3DB1F4-01A7-4DED-ABF6-642B6A9639AE}"/>
              </a:ext>
            </a:extLst>
          </p:cNvPr>
          <p:cNvSpPr/>
          <p:nvPr/>
        </p:nvSpPr>
        <p:spPr>
          <a:xfrm>
            <a:off x="6215059" y="5690888"/>
            <a:ext cx="5379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https://govology.com/government-contracting-webinars-courses/?s=certifications</a:t>
            </a:r>
            <a:r>
              <a:rPr lang="en-US" sz="1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42B16-26DC-4901-8C17-969B41D83C5D}"/>
              </a:ext>
            </a:extLst>
          </p:cNvPr>
          <p:cNvSpPr/>
          <p:nvPr/>
        </p:nvSpPr>
        <p:spPr>
          <a:xfrm>
            <a:off x="9358454" y="1275421"/>
            <a:ext cx="2411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https://govology.com/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DFFF03-67AE-4C6C-AFC8-AB392101B206}"/>
              </a:ext>
            </a:extLst>
          </p:cNvPr>
          <p:cNvSpPr/>
          <p:nvPr/>
        </p:nvSpPr>
        <p:spPr>
          <a:xfrm>
            <a:off x="2930260" y="127496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https://apexalaska.org/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A11E3-B273-48B3-830F-2C7DBD91C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31" y="1644301"/>
            <a:ext cx="5067886" cy="39910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23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3EEEBA65-22F6-40E9-ADA4-0457B6F7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678" y="1769813"/>
            <a:ext cx="5212080" cy="19549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384C81"/>
                </a:solidFill>
              </a:rPr>
              <a:t>Researching the Government Market</a:t>
            </a: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8DA2CF02-4049-480E-8676-6FF44BA40FA5}"/>
              </a:ext>
            </a:extLst>
          </p:cNvPr>
          <p:cNvSpPr txBox="1">
            <a:spLocks/>
          </p:cNvSpPr>
          <p:nvPr/>
        </p:nvSpPr>
        <p:spPr>
          <a:xfrm>
            <a:off x="6387678" y="4215070"/>
            <a:ext cx="5212080" cy="1116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lang="en-US" sz="3200" dirty="0">
                <a:solidFill>
                  <a:srgbClr val="28AF62"/>
                </a:solidFill>
                <a:latin typeface="Arial" panose="020B0604020202020204"/>
                <a:cs typeface="Arial" panose="020B0604020202020204" pitchFamily="34" charset="0"/>
              </a:rPr>
              <a:t>Finding solicitations – how is it all linked?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28AF62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AD9A09-35B6-473C-AB4A-3D3AF4967C7D}"/>
              </a:ext>
            </a:extLst>
          </p:cNvPr>
          <p:cNvCxnSpPr/>
          <p:nvPr/>
        </p:nvCxnSpPr>
        <p:spPr>
          <a:xfrm flipV="1">
            <a:off x="6387678" y="4015555"/>
            <a:ext cx="521208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194723B-650A-4C95-A1D5-F2ABEEC4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4" y="1026317"/>
            <a:ext cx="5731669" cy="57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8814" y="143936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 to Market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422" y="1034752"/>
            <a:ext cx="11662525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Does the Government buy what you sell?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Introduction to Market Research</a:t>
            </a:r>
          </a:p>
          <a:p>
            <a:pPr marL="1200150" lvl="2" indent="-28575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your commercial clients – what agencies are the government equivalents?</a:t>
            </a:r>
          </a:p>
          <a:p>
            <a:pPr marL="1200150" lvl="2" indent="-28575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agencies are buying your goods/services?</a:t>
            </a:r>
          </a:p>
          <a:p>
            <a:pPr marL="1200150" lvl="2" indent="-28575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procurement frequency?</a:t>
            </a:r>
          </a:p>
          <a:p>
            <a:pPr marL="1200150" lvl="2" indent="-28575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 purchasing offices located?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Alaska Region, Centralized buying centers, HQ, etc.</a:t>
            </a:r>
          </a:p>
          <a:p>
            <a:pPr marL="1200150" lvl="2" indent="-28575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vs. Subcontractor?</a:t>
            </a:r>
          </a:p>
          <a:p>
            <a:pPr marL="1714500" lvl="3" indent="-342900">
              <a:spcAft>
                <a:spcPts val="600"/>
              </a:spcAft>
              <a:buClr>
                <a:srgbClr val="0D74B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find prime contractors</a:t>
            </a:r>
          </a:p>
          <a:p>
            <a:pPr marL="1714500" lvl="3" indent="-342900">
              <a:spcAft>
                <a:spcPts val="600"/>
              </a:spcAft>
              <a:buClr>
                <a:srgbClr val="0D74B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potential prime/subs</a:t>
            </a:r>
          </a:p>
          <a:p>
            <a:pPr marL="2171700" lvl="4" indent="-342900">
              <a:spcAft>
                <a:spcPts val="600"/>
              </a:spcAft>
              <a:buClr>
                <a:srgbClr val="0D74BB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DSBS, FPDS</a:t>
            </a:r>
          </a:p>
          <a:p>
            <a:pPr marL="1257300" lvl="2" indent="-342900">
              <a:spcAft>
                <a:spcPts val="600"/>
              </a:spcAft>
              <a:buClr>
                <a:srgbClr val="0D74BB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buying cycle – when does the contract renew?</a:t>
            </a:r>
          </a:p>
        </p:txBody>
      </p:sp>
      <p:pic>
        <p:nvPicPr>
          <p:cNvPr id="1026" name="Picture 2" descr="Image result for who what w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615" y="3861994"/>
            <a:ext cx="3415332" cy="24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07760" y="167640"/>
            <a:ext cx="6696075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Agenda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926" y="1156746"/>
            <a:ext cx="10994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Busting Myths &amp; Excuses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Learning a New language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Commercial vs. Federal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Preparing for a Federal Contracts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Registrations &amp; Certifications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Finding Solicitations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Introduction to Market Research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Building Teaming Relationships &amp; Marketing Plans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Pursuing government contracts? 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Helpful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1506A-E836-4989-A489-35E50493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448" y="3592033"/>
            <a:ext cx="2044338" cy="303553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039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9D5E99E-1595-428C-BC58-B5F827716C15}"/>
              </a:ext>
            </a:extLst>
          </p:cNvPr>
          <p:cNvSpPr/>
          <p:nvPr/>
        </p:nvSpPr>
        <p:spPr>
          <a:xfrm>
            <a:off x="3389414" y="174724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How is it all linked…</a:t>
            </a:r>
            <a:endParaRPr lang="en-US" sz="3600" dirty="0">
              <a:solidFill>
                <a:srgbClr val="0F75B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2006B2-EAD8-460D-B0F7-5A7B1109F9D3}"/>
              </a:ext>
            </a:extLst>
          </p:cNvPr>
          <p:cNvGrpSpPr/>
          <p:nvPr/>
        </p:nvGrpSpPr>
        <p:grpSpPr>
          <a:xfrm>
            <a:off x="185639" y="1103233"/>
            <a:ext cx="11755318" cy="5649106"/>
            <a:chOff x="185639" y="1103233"/>
            <a:chExt cx="11755318" cy="56491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C10305-1CC8-49E9-9BAC-2019B83E6C1F}"/>
                </a:ext>
              </a:extLst>
            </p:cNvPr>
            <p:cNvGrpSpPr/>
            <p:nvPr/>
          </p:nvGrpSpPr>
          <p:grpSpPr>
            <a:xfrm>
              <a:off x="185639" y="1103233"/>
              <a:ext cx="11755318" cy="5625391"/>
              <a:chOff x="185639" y="1103233"/>
              <a:chExt cx="11755318" cy="562539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6C35641-46E0-4BA5-B427-8380638761BC}"/>
                  </a:ext>
                </a:extLst>
              </p:cNvPr>
              <p:cNvSpPr/>
              <p:nvPr/>
            </p:nvSpPr>
            <p:spPr>
              <a:xfrm>
                <a:off x="185639" y="1103233"/>
                <a:ext cx="9092249" cy="1888840"/>
              </a:xfrm>
              <a:prstGeom prst="rect">
                <a:avLst/>
              </a:prstGeom>
              <a:solidFill>
                <a:srgbClr val="D6D7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32" name="Left-Right Arrow 47">
                <a:extLst>
                  <a:ext uri="{FF2B5EF4-FFF2-40B4-BE49-F238E27FC236}">
                    <a16:creationId xmlns:a16="http://schemas.microsoft.com/office/drawing/2014/main" id="{16103176-1E5D-479D-80D1-1EA9E351B970}"/>
                  </a:ext>
                </a:extLst>
              </p:cNvPr>
              <p:cNvSpPr/>
              <p:nvPr/>
            </p:nvSpPr>
            <p:spPr>
              <a:xfrm>
                <a:off x="3771687" y="3995954"/>
                <a:ext cx="3840480" cy="182880"/>
              </a:xfrm>
              <a:prstGeom prst="left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Left-Right Arrow 42">
                <a:extLst>
                  <a:ext uri="{FF2B5EF4-FFF2-40B4-BE49-F238E27FC236}">
                    <a16:creationId xmlns:a16="http://schemas.microsoft.com/office/drawing/2014/main" id="{CD6856D8-7023-40AB-AAE3-B3EB763E81B9}"/>
                  </a:ext>
                </a:extLst>
              </p:cNvPr>
              <p:cNvSpPr/>
              <p:nvPr/>
            </p:nvSpPr>
            <p:spPr>
              <a:xfrm rot="2991279">
                <a:off x="4441969" y="4006276"/>
                <a:ext cx="2694746" cy="167307"/>
              </a:xfrm>
              <a:prstGeom prst="left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Left-Right Arrow 41">
                <a:extLst>
                  <a:ext uri="{FF2B5EF4-FFF2-40B4-BE49-F238E27FC236}">
                    <a16:creationId xmlns:a16="http://schemas.microsoft.com/office/drawing/2014/main" id="{9F19D711-9212-4919-84BA-AEDFE9EC2DFD}"/>
                  </a:ext>
                </a:extLst>
              </p:cNvPr>
              <p:cNvSpPr/>
              <p:nvPr/>
            </p:nvSpPr>
            <p:spPr>
              <a:xfrm rot="18408524">
                <a:off x="4429526" y="3999291"/>
                <a:ext cx="2453797" cy="178428"/>
              </a:xfrm>
              <a:prstGeom prst="left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EA39F93-F53D-4775-8818-3DA7507B9441}"/>
                  </a:ext>
                </a:extLst>
              </p:cNvPr>
              <p:cNvSpPr/>
              <p:nvPr/>
            </p:nvSpPr>
            <p:spPr>
              <a:xfrm>
                <a:off x="2105870" y="1353379"/>
                <a:ext cx="7817138" cy="5148814"/>
              </a:xfrm>
              <a:prstGeom prst="ellipse">
                <a:avLst/>
              </a:prstGeom>
              <a:noFill/>
              <a:ln w="57150">
                <a:solidFill>
                  <a:srgbClr val="AF27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Left-Right Arrow 19">
                <a:extLst>
                  <a:ext uri="{FF2B5EF4-FFF2-40B4-BE49-F238E27FC236}">
                    <a16:creationId xmlns:a16="http://schemas.microsoft.com/office/drawing/2014/main" id="{27878A6B-B9BD-4F1C-8606-D4BC2D6AC5AF}"/>
                  </a:ext>
                </a:extLst>
              </p:cNvPr>
              <p:cNvSpPr/>
              <p:nvPr/>
            </p:nvSpPr>
            <p:spPr>
              <a:xfrm rot="21150802">
                <a:off x="5035373" y="1287306"/>
                <a:ext cx="593061" cy="220730"/>
              </a:xfrm>
              <a:prstGeom prst="left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BF91C01-303F-49B9-81C7-E9EC27EA5992}"/>
                  </a:ext>
                </a:extLst>
              </p:cNvPr>
              <p:cNvSpPr/>
              <p:nvPr/>
            </p:nvSpPr>
            <p:spPr>
              <a:xfrm>
                <a:off x="1381656" y="3126923"/>
                <a:ext cx="1411828" cy="10886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Agency Budgets</a:t>
                </a: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B67B947-A725-4B87-8F09-5F495B4F9838}"/>
                  </a:ext>
                </a:extLst>
              </p:cNvPr>
              <p:cNvSpPr/>
              <p:nvPr/>
            </p:nvSpPr>
            <p:spPr>
              <a:xfrm>
                <a:off x="2268992" y="5173811"/>
                <a:ext cx="1386553" cy="105105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Agency Website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8AE0428-56DB-4DE3-84A2-CC8528B26CD3}"/>
                  </a:ext>
                </a:extLst>
              </p:cNvPr>
              <p:cNvGrpSpPr/>
              <p:nvPr/>
            </p:nvGrpSpPr>
            <p:grpSpPr>
              <a:xfrm>
                <a:off x="4509808" y="3523764"/>
                <a:ext cx="2229117" cy="1075205"/>
                <a:chOff x="4638388" y="3458626"/>
                <a:chExt cx="2269694" cy="735970"/>
              </a:xfrm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p:grpSpPr>
            <p:sp>
              <p:nvSpPr>
                <p:cNvPr id="59" name="Rounded Rectangle 38">
                  <a:extLst>
                    <a:ext uri="{FF2B5EF4-FFF2-40B4-BE49-F238E27FC236}">
                      <a16:creationId xmlns:a16="http://schemas.microsoft.com/office/drawing/2014/main" id="{511844A7-D401-42C0-9DEC-22D0B8446F4C}"/>
                    </a:ext>
                  </a:extLst>
                </p:cNvPr>
                <p:cNvSpPr/>
                <p:nvPr/>
              </p:nvSpPr>
              <p:spPr>
                <a:xfrm>
                  <a:off x="4638388" y="3458626"/>
                  <a:ext cx="2269694" cy="73597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8337F32-4C86-467E-8FBB-D3FF38D8FF0B}"/>
                    </a:ext>
                  </a:extLst>
                </p:cNvPr>
                <p:cNvSpPr/>
                <p:nvPr/>
              </p:nvSpPr>
              <p:spPr>
                <a:xfrm>
                  <a:off x="4754930" y="3585580"/>
                  <a:ext cx="2005678" cy="43185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600" b="1" cap="none" spc="0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</a:rPr>
                    <a:t>Industry</a:t>
                  </a: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ED770B2-2B97-46C2-B96E-DA04B7C2CDF3}"/>
                  </a:ext>
                </a:extLst>
              </p:cNvPr>
              <p:cNvSpPr/>
              <p:nvPr/>
            </p:nvSpPr>
            <p:spPr>
              <a:xfrm>
                <a:off x="1653937" y="4194156"/>
                <a:ext cx="1386553" cy="10886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Agency Forecast 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D3DD26E-1F6C-4F95-A922-DB008F33A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9634" y="3564913"/>
                <a:ext cx="3532789" cy="633472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268C2A8-9FD5-43E5-9F9E-0131BEDC2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0154" y="2104685"/>
                <a:ext cx="2029122" cy="5519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11C8CBD-C43F-40BE-A660-6F3F2C018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0729" y="2149558"/>
                <a:ext cx="5887771" cy="60486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3BDC80C4-CA62-4A3D-9CB7-C4144F8FA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095" b="20476"/>
              <a:stretch/>
            </p:blipFill>
            <p:spPr>
              <a:xfrm>
                <a:off x="1943877" y="1270812"/>
                <a:ext cx="6391275" cy="885495"/>
              </a:xfrm>
              <a:prstGeom prst="rect">
                <a:avLst/>
              </a:prstGeom>
              <a:ln>
                <a:solidFill>
                  <a:srgbClr val="002E6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24FD076-D1F0-4E35-921E-2B62D918B0E4}"/>
                  </a:ext>
                </a:extLst>
              </p:cNvPr>
              <p:cNvGrpSpPr/>
              <p:nvPr/>
            </p:nvGrpSpPr>
            <p:grpSpPr>
              <a:xfrm>
                <a:off x="6803041" y="5034151"/>
                <a:ext cx="5137916" cy="1694473"/>
                <a:chOff x="6893801" y="5130661"/>
                <a:chExt cx="5137916" cy="1694473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F366AB50-4261-4BE8-AA18-6221B0805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93801" y="5130661"/>
                  <a:ext cx="5131760" cy="497256"/>
                </a:xfrm>
                <a:prstGeom prst="rect">
                  <a:avLst/>
                </a:prstGeom>
                <a:ln>
                  <a:solidFill>
                    <a:schemeClr val="bg2"/>
                  </a:solidFill>
                </a:ln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D7266DA4-2AFC-4D52-B22E-17C368D72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99957" y="5628948"/>
                  <a:ext cx="5131760" cy="1196186"/>
                </a:xfrm>
                <a:prstGeom prst="rect">
                  <a:avLst/>
                </a:prstGeom>
                <a:ln>
                  <a:solidFill>
                    <a:schemeClr val="bg2"/>
                  </a:solidFill>
                </a:ln>
              </p:spPr>
            </p:pic>
          </p:grpSp>
        </p:grpSp>
        <p:pic>
          <p:nvPicPr>
            <p:cNvPr id="2050" name="Picture 2" descr="GSA MAS Schedule Contract (332510C)">
              <a:extLst>
                <a:ext uri="{FF2B5EF4-FFF2-40B4-BE49-F238E27FC236}">
                  <a16:creationId xmlns:a16="http://schemas.microsoft.com/office/drawing/2014/main" id="{00FFB496-A0C2-42D2-AE29-88DB3B295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48" r="26053" b="8056"/>
            <a:stretch/>
          </p:blipFill>
          <p:spPr bwMode="auto">
            <a:xfrm>
              <a:off x="3842608" y="5842829"/>
              <a:ext cx="2280221" cy="5093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ED0633-CC45-416C-BFD1-7003F2A22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8958" y="6349938"/>
              <a:ext cx="2981647" cy="4024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624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D75B6F-A903-4025-9595-20BE750A2F9A}"/>
              </a:ext>
            </a:extLst>
          </p:cNvPr>
          <p:cNvSpPr/>
          <p:nvPr/>
        </p:nvSpPr>
        <p:spPr>
          <a:xfrm>
            <a:off x="3377797" y="180287"/>
            <a:ext cx="86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itchFamily="34" charset="0"/>
                <a:cs typeface="Arial" pitchFamily="34" charset="0"/>
              </a:rPr>
              <a:t>SAM – Contract Opportunities</a:t>
            </a:r>
            <a:endParaRPr lang="en-US" sz="3600" dirty="0">
              <a:solidFill>
                <a:srgbClr val="0F75B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7A894C-CF45-40AB-B6E1-B8F4869342D2}"/>
              </a:ext>
            </a:extLst>
          </p:cNvPr>
          <p:cNvGrpSpPr/>
          <p:nvPr/>
        </p:nvGrpSpPr>
        <p:grpSpPr>
          <a:xfrm>
            <a:off x="150219" y="1485817"/>
            <a:ext cx="2428583" cy="4862870"/>
            <a:chOff x="9585610" y="1446720"/>
            <a:chExt cx="2428583" cy="4862870"/>
          </a:xfrm>
          <a:solidFill>
            <a:schemeClr val="bg1"/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13683-D30B-4BCE-A3B9-ECB0E22FA66D}"/>
                </a:ext>
              </a:extLst>
            </p:cNvPr>
            <p:cNvSpPr txBox="1"/>
            <p:nvPr/>
          </p:nvSpPr>
          <p:spPr>
            <a:xfrm>
              <a:off x="9585610" y="1446720"/>
              <a:ext cx="2428583" cy="4862870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Possible Search Filters:</a:t>
              </a:r>
            </a:p>
            <a:p>
              <a:endParaRPr lang="en-US" sz="700" b="1" dirty="0"/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Keywords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Federal organizations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Dates 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Notice Types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Product or Service Information</a:t>
              </a:r>
            </a:p>
            <a:p>
              <a:pPr marL="344488" lvl="1" indent="-168275">
                <a:buClr>
                  <a:srgbClr val="0F75BC"/>
                </a:buClr>
                <a:buFont typeface="Courier New" panose="02070309020205020404" pitchFamily="49" charset="0"/>
                <a:buChar char="o"/>
              </a:pPr>
              <a:r>
                <a:rPr lang="en-US" sz="1600" dirty="0"/>
                <a:t>NAICS</a:t>
              </a:r>
            </a:p>
            <a:p>
              <a:pPr marL="344488" lvl="1" indent="-168275">
                <a:buClr>
                  <a:srgbClr val="0F75BC"/>
                </a:buClr>
                <a:buFont typeface="Courier New" panose="02070309020205020404" pitchFamily="49" charset="0"/>
                <a:buChar char="o"/>
              </a:pPr>
              <a:r>
                <a:rPr lang="en-US" sz="1600" dirty="0"/>
                <a:t>PSC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Set Aside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Place of Performance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Contract Award Details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Status</a:t>
              </a:r>
            </a:p>
            <a:p>
              <a:pPr marL="344488" lvl="1" indent="-168275">
                <a:buClr>
                  <a:srgbClr val="0F75BC"/>
                </a:buClr>
                <a:buFont typeface="Courier New" panose="02070309020205020404" pitchFamily="49" charset="0"/>
                <a:buChar char="o"/>
              </a:pPr>
              <a:r>
                <a:rPr lang="en-US" sz="1600" dirty="0"/>
                <a:t>Active</a:t>
              </a:r>
            </a:p>
            <a:p>
              <a:pPr marL="344488" lvl="1" indent="-168275">
                <a:buClr>
                  <a:srgbClr val="0F75BC"/>
                </a:buClr>
                <a:buFont typeface="Courier New" panose="02070309020205020404" pitchFamily="49" charset="0"/>
                <a:buChar char="o"/>
              </a:pPr>
              <a:r>
                <a:rPr lang="en-US" sz="1600" dirty="0"/>
                <a:t>Inactive</a:t>
              </a:r>
            </a:p>
            <a:p>
              <a:pPr marL="117475" indent="-117475">
                <a:buClr>
                  <a:srgbClr val="0F75BC"/>
                </a:buClr>
                <a:buFont typeface="Arial" panose="020B0604020202020204" pitchFamily="34" charset="0"/>
                <a:buChar char="•"/>
              </a:pPr>
              <a:r>
                <a:rPr lang="en-US" sz="1600" dirty="0"/>
                <a:t>Contract Office Details</a:t>
              </a:r>
            </a:p>
            <a:p>
              <a:pPr>
                <a:buClr>
                  <a:srgbClr val="0F75BC"/>
                </a:buClr>
              </a:pPr>
              <a:endParaRPr lang="en-US" sz="16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C04B9D-2BF2-4F74-B74A-CD2791FC9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5940" t="16295" r="24922" b="20290"/>
            <a:stretch/>
          </p:blipFill>
          <p:spPr>
            <a:xfrm>
              <a:off x="11360864" y="3464020"/>
              <a:ext cx="593999" cy="825557"/>
            </a:xfrm>
            <a:prstGeom prst="rect">
              <a:avLst/>
            </a:prstGeom>
            <a:grp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3B3DFC-26BD-4305-A759-D0E9F28B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69" y="1021768"/>
            <a:ext cx="9205912" cy="57882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46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24991" y="11010"/>
            <a:ext cx="6696075" cy="81360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PFDS – past procurement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8FFBE3-ECC7-432B-B3A4-F1EF27C3657B}"/>
              </a:ext>
            </a:extLst>
          </p:cNvPr>
          <p:cNvSpPr/>
          <p:nvPr/>
        </p:nvSpPr>
        <p:spPr>
          <a:xfrm>
            <a:off x="9319806" y="6418522"/>
            <a:ext cx="230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https://www.fpds.gov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298F5-76A1-4AAA-8D5D-70BCD555B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22" y="1037159"/>
            <a:ext cx="11406188" cy="53551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90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62400" y="64800"/>
            <a:ext cx="6696075" cy="787152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USASpending.gov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CCF561-11B2-4EFD-9F28-FA8B240B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00" y="1085897"/>
            <a:ext cx="10845600" cy="54027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C008C1-E036-40DD-85CD-E29D9E847A9A}"/>
              </a:ext>
            </a:extLst>
          </p:cNvPr>
          <p:cNvSpPr/>
          <p:nvPr/>
        </p:nvSpPr>
        <p:spPr>
          <a:xfrm>
            <a:off x="4445516" y="6488668"/>
            <a:ext cx="3300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https://www.usaspending.gov/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0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9D53C-5726-4ACE-9BB0-E807012E0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983872"/>
            <a:ext cx="8628530" cy="58270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0B400-2FA8-471A-A198-90FB762468E0}"/>
              </a:ext>
            </a:extLst>
          </p:cNvPr>
          <p:cNvSpPr txBox="1"/>
          <p:nvPr/>
        </p:nvSpPr>
        <p:spPr>
          <a:xfrm>
            <a:off x="9314164" y="1116105"/>
            <a:ext cx="216514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Time Period: FY24</a:t>
            </a:r>
          </a:p>
          <a:p>
            <a:r>
              <a:rPr lang="en-US" dirty="0"/>
              <a:t>Location:</a:t>
            </a:r>
          </a:p>
          <a:p>
            <a:pPr>
              <a:tabLst>
                <a:tab pos="228600" algn="l"/>
              </a:tabLst>
            </a:pPr>
            <a:r>
              <a:rPr lang="en-US" dirty="0"/>
              <a:t>	United States</a:t>
            </a:r>
          </a:p>
          <a:p>
            <a:pPr>
              <a:tabLst>
                <a:tab pos="403225" algn="l"/>
              </a:tabLst>
            </a:pPr>
            <a:r>
              <a:rPr lang="en-US" dirty="0"/>
              <a:t>	Alaska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D9C74-8778-4664-BB32-2B9AC55E1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5317" t="6412" r="29860" b="41117"/>
          <a:stretch/>
        </p:blipFill>
        <p:spPr>
          <a:xfrm>
            <a:off x="10813346" y="2040606"/>
            <a:ext cx="995412" cy="1165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BD390-FA87-44CB-941F-0D396606E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301" y="3666844"/>
            <a:ext cx="4085574" cy="25569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6EED2-0B73-4200-99EE-98CE63BA382E}"/>
              </a:ext>
            </a:extLst>
          </p:cNvPr>
          <p:cNvSpPr txBox="1"/>
          <p:nvPr/>
        </p:nvSpPr>
        <p:spPr>
          <a:xfrm>
            <a:off x="10114429" y="4130341"/>
            <a:ext cx="1364876" cy="4847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Alaska</a:t>
            </a:r>
          </a:p>
          <a:p>
            <a:endParaRPr lang="en-US" sz="300" dirty="0"/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Obligations $16.1B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C91E93-1BEC-4EB7-99D1-1678B09D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400" y="64800"/>
            <a:ext cx="6696075" cy="787152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USASpending.gov</a:t>
            </a:r>
          </a:p>
        </p:txBody>
      </p:sp>
    </p:spTree>
    <p:extLst>
      <p:ext uri="{BB962C8B-B14F-4D97-AF65-F5344CB8AC3E}">
        <p14:creationId xmlns:p14="http://schemas.microsoft.com/office/powerpoint/2010/main" val="30805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F75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Finding Opportunities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1D9DE-CEF2-47AB-A65D-8901CDFE8306}"/>
              </a:ext>
            </a:extLst>
          </p:cNvPr>
          <p:cNvSpPr txBox="1"/>
          <p:nvPr/>
        </p:nvSpPr>
        <p:spPr>
          <a:xfrm>
            <a:off x="64638" y="1111256"/>
            <a:ext cx="529131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for the contracts – searching for solicitations &amp; bid 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1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Alaska: </a:t>
            </a:r>
          </a:p>
          <a:p>
            <a:pPr marL="914400" marR="0" lvl="2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Alaska Public Notices</a:t>
            </a:r>
          </a:p>
          <a:p>
            <a:pPr marL="914400" marR="0" lvl="2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IRIS Vendor Self-Service (VSS)</a:t>
            </a:r>
          </a:p>
          <a:p>
            <a:pPr marL="914400" marR="0" lvl="2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Transportation &amp; Public Facilities Procurement</a:t>
            </a:r>
          </a:p>
          <a:p>
            <a:pPr marL="1371600" marR="0" lvl="3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Tentative Advertising Schedule</a:t>
            </a:r>
          </a:p>
          <a:p>
            <a:pPr marL="1371600" marR="0" lvl="3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Bid Calendar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8CE05-82B5-4D25-8D7D-264D2DE04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360" y="1081613"/>
            <a:ext cx="6674002" cy="56804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F7BB50-A045-41F5-9773-91A195853492}"/>
              </a:ext>
            </a:extLst>
          </p:cNvPr>
          <p:cNvSpPr/>
          <p:nvPr/>
        </p:nvSpPr>
        <p:spPr>
          <a:xfrm>
            <a:off x="104376" y="6432601"/>
            <a:ext cx="5291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https://dot.alaska.gov/procurement/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A752A-83F0-4CEE-A8EA-230528230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6" y="2354600"/>
            <a:ext cx="5291316" cy="7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F75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Finding Opportunities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1D9DE-CEF2-47AB-A65D-8901CDFE8306}"/>
              </a:ext>
            </a:extLst>
          </p:cNvPr>
          <p:cNvSpPr txBox="1"/>
          <p:nvPr/>
        </p:nvSpPr>
        <p:spPr>
          <a:xfrm>
            <a:off x="89650" y="1315509"/>
            <a:ext cx="119108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for the contracts – searching for solicitations &amp; bid opportunities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Borough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districts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77B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Police &amp;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 Department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BC12F-9449-4553-9B5A-07AF1D46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129" y="2188925"/>
            <a:ext cx="8789296" cy="41482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85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06486" y="72000"/>
            <a:ext cx="7530390" cy="77760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Solicitation Search Software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778" y="1677412"/>
            <a:ext cx="2128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en-US" sz="2800" b="1" dirty="0">
                <a:solidFill>
                  <a:srgbClr val="0070C0"/>
                </a:solidFill>
              </a:rPr>
              <a:t>BidMatch</a:t>
            </a:r>
            <a:r>
              <a:rPr lang="en-US" sz="2800" dirty="0">
                <a:solidFill>
                  <a:srgbClr val="0070C0"/>
                </a:solidFill>
              </a:rPr>
              <a:t> Solicitation Search Software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E3186-8B1C-4BD0-996A-61129526111F}"/>
              </a:ext>
            </a:extLst>
          </p:cNvPr>
          <p:cNvSpPr txBox="1"/>
          <p:nvPr/>
        </p:nvSpPr>
        <p:spPr>
          <a:xfrm>
            <a:off x="112771" y="3843338"/>
            <a:ext cx="2128172" cy="1754326"/>
          </a:xfrm>
          <a:prstGeom prst="rect">
            <a:avLst/>
          </a:prstGeom>
          <a:solidFill>
            <a:srgbClr val="D6EEFB">
              <a:alpha val="52941"/>
            </a:srgbClr>
          </a:solidFill>
          <a:ln>
            <a:solidFill>
              <a:srgbClr val="0F75B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Next webinar:</a:t>
            </a:r>
          </a:p>
          <a:p>
            <a:endParaRPr lang="en-US" sz="800" dirty="0"/>
          </a:p>
          <a:p>
            <a:r>
              <a:rPr lang="en-US" sz="1600" dirty="0"/>
              <a:t>February 7, 2025</a:t>
            </a:r>
          </a:p>
          <a:p>
            <a:r>
              <a:rPr lang="en-US" sz="1600" dirty="0"/>
              <a:t>10:00 am – 11:00 am</a:t>
            </a:r>
          </a:p>
          <a:p>
            <a:endParaRPr lang="en-US" sz="800" dirty="0"/>
          </a:p>
          <a:p>
            <a:r>
              <a:rPr lang="en-US" sz="1600" dirty="0"/>
              <a:t>Registration link: </a:t>
            </a:r>
            <a:r>
              <a:rPr lang="en-US" sz="1400" dirty="0">
                <a:hlinkClick r:id="rId3"/>
              </a:rPr>
              <a:t>https://akapex.ecenterdirect.com/events/6460</a:t>
            </a:r>
            <a:r>
              <a:rPr lang="en-US" sz="1400" dirty="0"/>
              <a:t> 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EDFCC-8BCF-4889-9341-3B151DCEF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7"/>
          <a:stretch/>
        </p:blipFill>
        <p:spPr>
          <a:xfrm>
            <a:off x="2378019" y="1450543"/>
            <a:ext cx="9651203" cy="49141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0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Market Research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48571-2C90-44C1-A33A-495C5692D963}"/>
              </a:ext>
            </a:extLst>
          </p:cNvPr>
          <p:cNvSpPr/>
          <p:nvPr/>
        </p:nvSpPr>
        <p:spPr>
          <a:xfrm>
            <a:off x="603003" y="5938415"/>
            <a:ext cx="4497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https://apexalaska.org/training/conducting-targeted-research-for-federal-contracting-opportunities-2/</a:t>
            </a:r>
            <a:r>
              <a:rPr lang="en-US" sz="1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369AB-6525-40FA-B945-0C69CF34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66" y="1717452"/>
            <a:ext cx="5272231" cy="41904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F6B521-F6FE-47FB-826A-343A73A857C0}"/>
              </a:ext>
            </a:extLst>
          </p:cNvPr>
          <p:cNvSpPr/>
          <p:nvPr/>
        </p:nvSpPr>
        <p:spPr>
          <a:xfrm>
            <a:off x="3043363" y="1317586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https://apexalaska.org/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28176-9330-42A2-8053-AB235CE8E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342"/>
          <a:stretch/>
        </p:blipFill>
        <p:spPr>
          <a:xfrm>
            <a:off x="6215061" y="1649216"/>
            <a:ext cx="5379245" cy="5811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125B96-CC8A-467B-BE33-40947563582A}"/>
              </a:ext>
            </a:extLst>
          </p:cNvPr>
          <p:cNvSpPr/>
          <p:nvPr/>
        </p:nvSpPr>
        <p:spPr>
          <a:xfrm>
            <a:off x="9358454" y="1275421"/>
            <a:ext cx="2411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https://govology.com/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904D2-A078-4E21-9A32-BD755F794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061" y="2309954"/>
            <a:ext cx="1922685" cy="22380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AB95-C3C3-46F6-9B3C-1322A526C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058" y="3469339"/>
            <a:ext cx="1770592" cy="21574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2E931-81AB-4D9D-AEE1-3E33DBBD4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2070" y="2917793"/>
            <a:ext cx="1749664" cy="2188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9DEDBB-7FC8-4658-96D2-30A9E092B89B}"/>
              </a:ext>
            </a:extLst>
          </p:cNvPr>
          <p:cNvSpPr/>
          <p:nvPr/>
        </p:nvSpPr>
        <p:spPr>
          <a:xfrm>
            <a:off x="6650830" y="5791397"/>
            <a:ext cx="5043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1"/>
              </a:rPr>
              <a:t>https://govology.com/government-contracting-webinars-courses/?s=market%20research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91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2" y="1936376"/>
            <a:ext cx="5043264" cy="14259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F75BC"/>
                </a:solidFill>
              </a:rPr>
              <a:t>Building Teaming Relationships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6633881" y="3852625"/>
            <a:ext cx="5043265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06E3D"/>
                </a:solidFill>
                <a:latin typeface="+mj-lt"/>
                <a:cs typeface="Arial" panose="020B0604020202020204" pitchFamily="34" charset="0"/>
              </a:rPr>
              <a:t>Competitor or Business Partner?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6647947" y="3653110"/>
            <a:ext cx="502920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9D13E51-1F71-4535-BC51-B06BEC5E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6" y="2364853"/>
            <a:ext cx="6383908" cy="25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26" y="2250701"/>
            <a:ext cx="5043264" cy="14259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F75BC"/>
                </a:solidFill>
              </a:rPr>
              <a:t>Busting Myths &amp; Misconceptions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5955225" y="4166950"/>
            <a:ext cx="5043265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2534C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Breaking excuses to sell to the government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5969291" y="3967435"/>
            <a:ext cx="502920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MythBusters (TV Series 2003–2018) - IMDb">
            <a:extLst>
              <a:ext uri="{FF2B5EF4-FFF2-40B4-BE49-F238E27FC236}">
                <a16:creationId xmlns:a16="http://schemas.microsoft.com/office/drawing/2014/main" id="{5FBB8FA3-DBB6-4291-A910-6E830294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94" y="995126"/>
            <a:ext cx="3857626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to Potential “___”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20615" y="1044411"/>
            <a:ext cx="10639955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you knock on the door looking for potential teaming partners, ask yourself: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need from them?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(or your business) bring to the table?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 teaming relationship benefit the potential teaming partner(s)?</a:t>
            </a:r>
          </a:p>
          <a:p>
            <a:pPr lvl="1">
              <a:spcBef>
                <a:spcPts val="600"/>
              </a:spcBef>
              <a:buClr>
                <a:srgbClr val="2C77BE"/>
              </a:buClr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Clr>
                <a:srgbClr val="2C77BE"/>
              </a:buClr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first, let’s assess your business…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2B722-C46C-4FE5-BFD5-93AA707FDFBE}"/>
              </a:ext>
            </a:extLst>
          </p:cNvPr>
          <p:cNvGrpSpPr/>
          <p:nvPr/>
        </p:nvGrpSpPr>
        <p:grpSpPr>
          <a:xfrm>
            <a:off x="5988423" y="5167153"/>
            <a:ext cx="5911585" cy="1534140"/>
            <a:chOff x="5889367" y="4441494"/>
            <a:chExt cx="3781876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6CEA60-C18A-4380-8FA4-ABF9770487B4}"/>
                </a:ext>
              </a:extLst>
            </p:cNvPr>
            <p:cNvSpPr/>
            <p:nvPr/>
          </p:nvSpPr>
          <p:spPr>
            <a:xfrm>
              <a:off x="5993764" y="4441494"/>
              <a:ext cx="3677479" cy="12192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C28581-1F68-4B99-B3B0-FDDA50598150}"/>
                </a:ext>
              </a:extLst>
            </p:cNvPr>
            <p:cNvSpPr/>
            <p:nvPr/>
          </p:nvSpPr>
          <p:spPr>
            <a:xfrm>
              <a:off x="5889367" y="4552198"/>
              <a:ext cx="3694513" cy="9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“Honesty is the first chapter in the book of wisdom.” </a:t>
              </a:r>
            </a:p>
            <a:p>
              <a:pPr algn="r" fontAlgn="base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– Thomas Jefferson</a:t>
              </a:r>
              <a:endParaRPr lang="en-US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5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Self-Assessment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52662" y="1159522"/>
            <a:ext cx="11492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team with another company?  What do you need to complete the next contract, break a bottleneck, or diversify/expand into another area?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66939D-289E-4591-9DE7-3D6165E41714}"/>
              </a:ext>
            </a:extLst>
          </p:cNvPr>
          <p:cNvGrpSpPr/>
          <p:nvPr/>
        </p:nvGrpSpPr>
        <p:grpSpPr>
          <a:xfrm>
            <a:off x="2274391" y="3355504"/>
            <a:ext cx="7509550" cy="2444158"/>
            <a:chOff x="2263928" y="3771112"/>
            <a:chExt cx="7302588" cy="235221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2BC127-3644-487B-ADF3-C9B07D1D0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8251" y="3776778"/>
              <a:ext cx="3288272" cy="23459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E7FA70-F021-4F91-9D98-9E965D088A7C}"/>
                </a:ext>
              </a:extLst>
            </p:cNvPr>
            <p:cNvSpPr/>
            <p:nvPr/>
          </p:nvSpPr>
          <p:spPr>
            <a:xfrm>
              <a:off x="2270235" y="3785112"/>
              <a:ext cx="3998016" cy="2323713"/>
            </a:xfrm>
            <a:prstGeom prst="rect">
              <a:avLst/>
            </a:prstGeom>
            <a:solidFill>
              <a:srgbClr val="DDE5E8"/>
            </a:solidFill>
            <a:ln>
              <a:solidFill>
                <a:srgbClr val="DDE5E8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2C77BE"/>
                </a:buClr>
                <a:defRPr/>
              </a:pPr>
              <a:endParaRPr lang="en-US" sz="5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  <a:buClr>
                  <a:srgbClr val="2C77BE"/>
                </a:buClr>
                <a:defRPr/>
              </a:pP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Before entering into a </a:t>
              </a:r>
              <a:b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teamed / contractual business relationship, assess your own company standing.  </a:t>
              </a:r>
            </a:p>
            <a:p>
              <a:pPr algn="ctr">
                <a:spcBef>
                  <a:spcPts val="600"/>
                </a:spcBef>
                <a:buClr>
                  <a:srgbClr val="2C77BE"/>
                </a:buClr>
                <a:defRPr/>
              </a:pP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What does your company </a:t>
              </a:r>
              <a:r>
                <a:rPr lang="en-US" sz="2000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need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and what can it </a:t>
              </a:r>
              <a:r>
                <a:rPr lang="en-US" sz="2000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>
                <a:spcBef>
                  <a:spcPts val="600"/>
                </a:spcBef>
                <a:buClr>
                  <a:srgbClr val="2C77BE"/>
                </a:buClr>
                <a:defRPr/>
              </a:pPr>
              <a:endParaRPr lang="en-US" sz="5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826187-2A90-45B0-B22E-4F9F3F1E2D49}"/>
                </a:ext>
              </a:extLst>
            </p:cNvPr>
            <p:cNvSpPr/>
            <p:nvPr/>
          </p:nvSpPr>
          <p:spPr>
            <a:xfrm>
              <a:off x="2263928" y="3771112"/>
              <a:ext cx="7302588" cy="235221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6AFACE-BF02-4313-AE32-CAFB67B356C2}"/>
              </a:ext>
            </a:extLst>
          </p:cNvPr>
          <p:cNvSpPr/>
          <p:nvPr/>
        </p:nvSpPr>
        <p:spPr>
          <a:xfrm>
            <a:off x="753036" y="1990519"/>
            <a:ext cx="11155680" cy="9144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tabLst>
                <a:tab pos="5486400" algn="l"/>
              </a:tabLst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Capital	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Capital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Intellectual Capital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Benefits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11ACD-2F35-40D4-8ACA-B7009FBA497E}"/>
              </a:ext>
            </a:extLst>
          </p:cNvPr>
          <p:cNvSpPr/>
          <p:nvPr/>
        </p:nvSpPr>
        <p:spPr>
          <a:xfrm>
            <a:off x="260780" y="6214817"/>
            <a:ext cx="11536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600"/>
              </a:spcBef>
              <a:buClr>
                <a:srgbClr val="2C77BE"/>
              </a:buClr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https://americassbdc.org/8-reasons-to-consider-collaborating-with-another-small-business/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98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6" descr="Image result for strategic contracting">
            <a:extLst>
              <a:ext uri="{FF2B5EF4-FFF2-40B4-BE49-F238E27FC236}">
                <a16:creationId xmlns:a16="http://schemas.microsoft.com/office/drawing/2014/main" id="{78EE622B-D86A-492A-A12C-AF36F9537F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8BF1D8-8E65-4690-93B7-D4A88DCA9495}"/>
              </a:ext>
            </a:extLst>
          </p:cNvPr>
          <p:cNvSpPr txBox="1"/>
          <p:nvPr/>
        </p:nvSpPr>
        <p:spPr>
          <a:xfrm>
            <a:off x="334228" y="1128621"/>
            <a:ext cx="11407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skill, knowledge or power to do something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ability to do something in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either/or” scenarios; The capability of a business refers to its ability to do something when all its resources are optimally employed.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innate potential; the business capacity refers to the maximum level of output that it can yield and deliver within inherent limitations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C73D92A-8B5D-4351-9F2B-B24FD6B28495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Ability, Capacity &amp; Capability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F3B29-82A7-4F17-97F4-2107BE228A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9175" y="3304452"/>
          <a:ext cx="961696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306">
                  <a:extLst>
                    <a:ext uri="{9D8B030D-6E8A-4147-A177-3AD203B41FA5}">
                      <a16:colId xmlns:a16="http://schemas.microsoft.com/office/drawing/2014/main" val="156988718"/>
                    </a:ext>
                  </a:extLst>
                </a:gridCol>
                <a:gridCol w="3046246">
                  <a:extLst>
                    <a:ext uri="{9D8B030D-6E8A-4147-A177-3AD203B41FA5}">
                      <a16:colId xmlns:a16="http://schemas.microsoft.com/office/drawing/2014/main" val="286244286"/>
                    </a:ext>
                  </a:extLst>
                </a:gridCol>
                <a:gridCol w="3773414">
                  <a:extLst>
                    <a:ext uri="{9D8B030D-6E8A-4147-A177-3AD203B41FA5}">
                      <a16:colId xmlns:a16="http://schemas.microsoft.com/office/drawing/2014/main" val="4154532009"/>
                    </a:ext>
                  </a:extLst>
                </a:gridCol>
              </a:tblGrid>
              <a:tr h="3284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Capacity (Max level of output)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700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Staff (People): </a:t>
                      </a:r>
                    </a:p>
                    <a:p>
                      <a:pPr marL="11430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- Management</a:t>
                      </a:r>
                    </a:p>
                    <a:p>
                      <a:pPr marL="11430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- Key Personnel </a:t>
                      </a:r>
                    </a:p>
                    <a:p>
                      <a:pPr marL="114300" indent="0">
                        <a:buFontTx/>
                        <a:buChar char="-"/>
                      </a:pPr>
                      <a:r>
                        <a:rPr lang="en-US" sz="1400" dirty="0"/>
                        <a:t> W-9 Employees </a:t>
                      </a:r>
                    </a:p>
                    <a:p>
                      <a:pPr marL="114300" indent="0">
                        <a:buFontTx/>
                        <a:buNone/>
                      </a:pPr>
                      <a:r>
                        <a:rPr lang="en-US" sz="1400" dirty="0"/>
                        <a:t>- Subcontractors</a:t>
                      </a:r>
                    </a:p>
                    <a:p>
                      <a:pPr marL="114300" marR="0" lvl="0" indent="-1143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 Training &amp; Certification</a:t>
                      </a:r>
                    </a:p>
                    <a:p>
                      <a:pPr marL="114300" marR="0" lvl="0" indent="-1143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</a:p>
                    <a:p>
                      <a:pPr marL="114300" marR="0" lvl="0" indent="-1143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Operating Procedures</a:t>
                      </a:r>
                    </a:p>
                    <a:p>
                      <a:pPr marL="114300" indent="0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Past Performance</a:t>
                      </a:r>
                    </a:p>
                    <a:p>
                      <a:pPr marL="11430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- Completed projects</a:t>
                      </a:r>
                    </a:p>
                    <a:p>
                      <a:pPr marL="114300" lvl="1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 Master Subcontract Agreements</a:t>
                      </a:r>
                    </a:p>
                    <a:p>
                      <a:pPr marL="114300" lvl="1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Planning &amp; Resources</a:t>
                      </a:r>
                    </a:p>
                    <a:p>
                      <a:pPr marL="114300" lvl="1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Accounting Systems</a:t>
                      </a:r>
                    </a:p>
                    <a:p>
                      <a:pPr marL="114300" lvl="1" indent="0" eaLnBrk="1" hangingPunct="1"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Job Codes</a:t>
                      </a:r>
                    </a:p>
                    <a:p>
                      <a:pPr marL="114300" lvl="1" indent="0" eaLnBrk="1" hangingPunct="1"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Cost tracking mechanisms</a:t>
                      </a:r>
                    </a:p>
                    <a:p>
                      <a:pPr marL="0" indent="0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lvl="1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Bonding Capacity </a:t>
                      </a:r>
                    </a:p>
                    <a:p>
                      <a:pPr marL="114300" lvl="1" indent="0" eaLnBrk="1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Maximums: Ceiling &amp; Project limitations</a:t>
                      </a:r>
                    </a:p>
                    <a:p>
                      <a:pPr marL="114300" lvl="2" indent="0" eaLnBrk="1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Available Bond Amount?</a:t>
                      </a:r>
                    </a:p>
                    <a:p>
                      <a:pPr marL="114300" lvl="1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in Progress</a:t>
                      </a:r>
                    </a:p>
                    <a:p>
                      <a:pPr marL="114300" lvl="2" indent="0" eaLnBrk="1" hangingPunct="1"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Availability of Manpower </a:t>
                      </a:r>
                    </a:p>
                    <a:p>
                      <a:pPr marL="114300" lvl="2" indent="0" eaLnBrk="1" hangingPunct="1"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Availability of Equipment</a:t>
                      </a:r>
                    </a:p>
                    <a:p>
                      <a:pPr marL="114300" lvl="2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Resources</a:t>
                      </a:r>
                    </a:p>
                    <a:p>
                      <a:pPr marL="114300" lvl="2" indent="-114300" eaLnBrk="1" hangingPunct="1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Management Limitations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Contingency Resources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Supply Chain Availability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Inherent Limitations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59234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FB79CFB-EFCA-4A0C-B243-74037EF2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6" t="7994" r="10209" b="8917"/>
          <a:stretch/>
        </p:blipFill>
        <p:spPr>
          <a:xfrm>
            <a:off x="9350804" y="4823666"/>
            <a:ext cx="2695386" cy="18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Teaming Strategies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85792" y="1080009"/>
            <a:ext cx="1063995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Competitors vs. Potential Teaming Partners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growth: more employees or strategic partnering?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business bottlenecks are slowing business growth?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– new locations or new product and/or service lines?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Clr>
                <a:srgbClr val="2C77BE"/>
              </a:buCl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first, let’s define teaming…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2B722-C46C-4FE5-BFD5-93AA707FDFBE}"/>
              </a:ext>
            </a:extLst>
          </p:cNvPr>
          <p:cNvGrpSpPr/>
          <p:nvPr/>
        </p:nvGrpSpPr>
        <p:grpSpPr>
          <a:xfrm>
            <a:off x="5561689" y="4346300"/>
            <a:ext cx="6159416" cy="2153890"/>
            <a:chOff x="5889367" y="4441494"/>
            <a:chExt cx="3781876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6CEA60-C18A-4380-8FA4-ABF9770487B4}"/>
                </a:ext>
              </a:extLst>
            </p:cNvPr>
            <p:cNvSpPr/>
            <p:nvPr/>
          </p:nvSpPr>
          <p:spPr>
            <a:xfrm>
              <a:off x="5993764" y="4441494"/>
              <a:ext cx="3677479" cy="12192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C28581-1F68-4B99-B3B0-FDDA50598150}"/>
                </a:ext>
              </a:extLst>
            </p:cNvPr>
            <p:cNvSpPr/>
            <p:nvPr/>
          </p:nvSpPr>
          <p:spPr>
            <a:xfrm>
              <a:off x="5889367" y="4552198"/>
              <a:ext cx="3694513" cy="826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2800" dirty="0">
                  <a:solidFill>
                    <a:srgbClr val="7A7A7A"/>
                  </a:solidFill>
                  <a:latin typeface="Roboto" panose="02000000000000000000" pitchFamily="2" charset="0"/>
                </a:rPr>
                <a:t>“Coming together is a beginning. Keeping together is progress. Working together is success.” </a:t>
              </a:r>
            </a:p>
            <a:p>
              <a:pPr algn="r" fontAlgn="base"/>
              <a:r>
                <a:rPr lang="en-US" sz="2800" dirty="0">
                  <a:solidFill>
                    <a:srgbClr val="7A7A7A"/>
                  </a:solidFill>
                  <a:latin typeface="Roboto" panose="02000000000000000000" pitchFamily="2" charset="0"/>
                </a:rPr>
                <a:t>-Henry Ford</a:t>
              </a:r>
              <a:endParaRPr lang="en-US" sz="2800" b="0" i="0" dirty="0">
                <a:solidFill>
                  <a:srgbClr val="7A7A7A"/>
                </a:solidFill>
                <a:effectLst/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3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vs Joint Ventures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1D9DE-CEF2-47AB-A65D-8901CDFE8306}"/>
              </a:ext>
            </a:extLst>
          </p:cNvPr>
          <p:cNvSpPr txBox="1"/>
          <p:nvPr/>
        </p:nvSpPr>
        <p:spPr>
          <a:xfrm>
            <a:off x="6958884" y="1313480"/>
            <a:ext cx="472241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Ventures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parties perform at the prime contract level and are responsible for the entire contract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typically split profits and losses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create a new legal entity (e.g., LLC) &amp; registered in SAM 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Subcontracting limits apply to JV as a whole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510698" y="1313480"/>
            <a:ext cx="461851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Prime/Sub Teams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party (prime) performs at the prime contract level and is responsible to the government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Subcontractor typically paid on a pre-determined basis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legal entity created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Subcontracting limits apply to prime only (but note similarly situated entity rule)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5 ways to coach a team. Individuals and teams are realising the… | by  Saberr | Saberr Blog | Medium">
            <a:extLst>
              <a:ext uri="{FF2B5EF4-FFF2-40B4-BE49-F238E27FC236}">
                <a16:creationId xmlns:a16="http://schemas.microsoft.com/office/drawing/2014/main" id="{7102C562-272C-43D5-8A60-217FB479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84" y="1495317"/>
            <a:ext cx="1646758" cy="164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7EC78A-BBB5-433E-8BA6-9C6CD74A5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213" y="3715925"/>
            <a:ext cx="1728787" cy="1728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Prime/Sub Teams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52662" y="1159522"/>
            <a:ext cx="1063995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Prime/Sub Teams –  Teaming Agreements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Privity of Contract: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to 1 relationship between government and prime contractor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Teaming Agreements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does not require prime/subcontractor teaming agreements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Procuring agencies sometimes (perhaps increasingly) require teaming agreements to be submitted with proposal</a:t>
            </a:r>
          </a:p>
          <a:p>
            <a:pPr marL="1200150" lvl="2" indent="-28575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agencies may decline to consider a subcontractor’s past performance, capabilities, etc. without a teaming agreement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Lock-in commitments from prospective teammates</a:t>
            </a:r>
          </a:p>
          <a:p>
            <a:pPr marL="1200150" lvl="2" indent="-28575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doesn’t want to rely on prospective subcontractor’s qualifications &amp; resources, only to have  a subcontractor decline to participate</a:t>
            </a:r>
          </a:p>
          <a:p>
            <a:pPr marL="1200150" lvl="2" indent="-28575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Subcontractor doesn’t want to spend time and energy on proposal only to receive no subcontract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 rules (if any) for exclusivity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difficult post-award disputes</a:t>
            </a:r>
          </a:p>
          <a:p>
            <a:pPr marL="742950" lvl="1" indent="-28575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compliance with key requirements</a:t>
            </a:r>
          </a:p>
        </p:txBody>
      </p:sp>
      <p:pic>
        <p:nvPicPr>
          <p:cNvPr id="2050" name="Picture 2" descr="What we do - nXus People">
            <a:extLst>
              <a:ext uri="{FF2B5EF4-FFF2-40B4-BE49-F238E27FC236}">
                <a16:creationId xmlns:a16="http://schemas.microsoft.com/office/drawing/2014/main" id="{B5DE8A3D-34EB-438F-B0A0-968408312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3" y="4973638"/>
            <a:ext cx="1716722" cy="171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52662" y="1033626"/>
            <a:ext cx="11392495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Prime/Sub Teams – Subcontracts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Subcontracts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Teaming agreements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Subcontracts:  Teaming agreement is a “chasing the contract document” and a subcontract is a “performing the contract” document.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detailed – project and/or scope specific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Must include mandatory FAR provisions</a:t>
            </a:r>
          </a:p>
          <a:p>
            <a:pPr marL="1257300" lvl="2" indent="-34290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flow-down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is a provision of a prime contract that the prime contractor includes in a subcontract.  FAR required primes to flow-down many clauses – failing to flow-down, when required, is a breach of contract!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This is a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negotiated agreement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should be specific to a singular contact activity.  Subcontractors should be ready to push back against non-compliant terms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Scope of Work should be specific to avoid disputes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Payment &amp; invoicing provisions should be included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Dispute resolution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Termination provisions: Termination for Convenience and Default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Non-disclosure provisions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Ensured compliance with subcontracting limits</a:t>
            </a:r>
          </a:p>
          <a:p>
            <a:pPr marL="1257300" lvl="2" indent="-342900"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Term of subcontract – how will the prime address contract options?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3C6A2-2ECE-4E42-ADF5-782649B1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192" y="4898259"/>
            <a:ext cx="1762965" cy="17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6" descr="Image result for strategic contracting">
            <a:extLst>
              <a:ext uri="{FF2B5EF4-FFF2-40B4-BE49-F238E27FC236}">
                <a16:creationId xmlns:a16="http://schemas.microsoft.com/office/drawing/2014/main" id="{1D31AFA6-736D-4198-9141-BE89B49DD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6C9980A-951E-43AA-BBD8-61B4F4FC8A58}"/>
              </a:ext>
            </a:extLst>
          </p:cNvPr>
          <p:cNvSpPr txBox="1">
            <a:spLocks/>
          </p:cNvSpPr>
          <p:nvPr/>
        </p:nvSpPr>
        <p:spPr>
          <a:xfrm>
            <a:off x="4994516" y="167640"/>
            <a:ext cx="6994919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potential 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D1438-20F5-405D-931A-AFE577039B21}"/>
              </a:ext>
            </a:extLst>
          </p:cNvPr>
          <p:cNvSpPr txBox="1"/>
          <p:nvPr/>
        </p:nvSpPr>
        <p:spPr>
          <a:xfrm>
            <a:off x="350173" y="1056902"/>
            <a:ext cx="11565542" cy="5437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find potential teaming partners</a:t>
            </a:r>
            <a:endParaRPr lang="en-US" sz="2200" b="1" baseline="30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Small Business Search (DSBS)</a:t>
            </a:r>
          </a:p>
          <a:p>
            <a:pPr marL="571500" lvl="1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for Award Management (SAM.gov)</a:t>
            </a:r>
          </a:p>
          <a:p>
            <a:pPr marL="571500" lvl="1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Procurement Data System (FPDS)</a:t>
            </a:r>
          </a:p>
          <a:p>
            <a:pPr marL="571500" lvl="1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Alaska DBE Directory (or other state directories)</a:t>
            </a:r>
          </a:p>
          <a:p>
            <a:pPr marL="571500" lvl="1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Organization training or networking events</a:t>
            </a:r>
          </a:p>
          <a:p>
            <a:pPr lvl="7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Vetting potential teaming partners</a:t>
            </a:r>
            <a:endParaRPr lang="en-US" sz="2200" b="1" baseline="30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0" lvl="8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Small Business Search (DSBS)</a:t>
            </a:r>
          </a:p>
          <a:p>
            <a:pPr marL="3771900" lvl="8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Procurement Data System (FPDS) </a:t>
            </a:r>
          </a:p>
          <a:p>
            <a:pPr marL="3771900" lvl="8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Performance Assessment Reporting System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(CPARS) – past performance</a:t>
            </a:r>
          </a:p>
          <a:p>
            <a:pPr marL="3771900" lvl="8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concerns</a:t>
            </a:r>
          </a:p>
          <a:p>
            <a:pPr marL="3771900" lvl="8" indent="-342900">
              <a:spcBef>
                <a:spcPts val="400"/>
              </a:spcBef>
              <a:spcAft>
                <a:spcPts val="400"/>
              </a:spcAft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concerns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1A893-BEAD-43BD-B129-AF08B862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00" y="4264819"/>
            <a:ext cx="2014364" cy="16238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18AE2-DC27-42C1-A6FD-19025E603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348" y="1344331"/>
            <a:ext cx="1825078" cy="558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B6580-5303-4FE0-A7C9-12393CA0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348" y="1992453"/>
            <a:ext cx="4024954" cy="452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0BBD1-38F8-4806-9F04-827E084CC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685" y="1348004"/>
            <a:ext cx="1974088" cy="5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6" y="1327520"/>
            <a:ext cx="118514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F75BC"/>
              </a:buClr>
            </a:pPr>
            <a:r>
              <a:rPr lang="en-US" sz="2400" b="1" dirty="0"/>
              <a:t>Professional Organizations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Associated General Contractors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https://www.agcak.org/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Society of Army Military Engineers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https://www.same.org/anchorage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CFMA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Construction Financial Managers Association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https://cafe.cfma.org/lastfrontier/home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NAWIC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National Association of Women in Construction 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http://www.nawic-ak.org/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SPMS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Society of Professional Marketing Services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https://smpsalaska.org/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NCMA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National Contract Management Association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https://www.ncmahq.org/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NIGP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National Institution of Government Purchasing 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https://www.nigp.org/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0B01C-4DA0-40C5-8105-96A771A392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4163" y="1048914"/>
            <a:ext cx="1519385" cy="15193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0B33CE-3067-43CD-B7CA-BC02B0B29605}"/>
              </a:ext>
            </a:extLst>
          </p:cNvPr>
          <p:cNvSpPr txBox="1">
            <a:spLocks/>
          </p:cNvSpPr>
          <p:nvPr/>
        </p:nvSpPr>
        <p:spPr>
          <a:xfrm>
            <a:off x="4994516" y="167640"/>
            <a:ext cx="6994919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potential partners</a:t>
            </a:r>
          </a:p>
        </p:txBody>
      </p:sp>
    </p:spTree>
    <p:extLst>
      <p:ext uri="{BB962C8B-B14F-4D97-AF65-F5344CB8AC3E}">
        <p14:creationId xmlns:p14="http://schemas.microsoft.com/office/powerpoint/2010/main" val="41147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Teaming Training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28176-9330-42A2-8053-AB235CE8E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342"/>
          <a:stretch/>
        </p:blipFill>
        <p:spPr>
          <a:xfrm>
            <a:off x="1330707" y="1163554"/>
            <a:ext cx="9652980" cy="10428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125B96-CC8A-467B-BE33-40947563582A}"/>
              </a:ext>
            </a:extLst>
          </p:cNvPr>
          <p:cNvSpPr/>
          <p:nvPr/>
        </p:nvSpPr>
        <p:spPr>
          <a:xfrm>
            <a:off x="5105860" y="5875751"/>
            <a:ext cx="2411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https://govology.com/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3939A-74AB-46B1-92E6-2D7451531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3" y="2268157"/>
            <a:ext cx="5576886" cy="32787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231F9-EDA6-4229-8D9D-D64A7E12A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089" y="2268157"/>
            <a:ext cx="5691190" cy="32932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5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004" y="1063060"/>
            <a:ext cx="1114449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Going to get rich selling stuff to the government because I can mark up prices because – you know – government…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Government will pay people to help find stuff they can’t find…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government takes forever to pay…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Too much red tape – too many pages – too hard…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 have to be in business for more than two years… / You have to have past experience in government contracts to get government contracts…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(Experience vs. Past Performance)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 have to have all my certifications before bidding on government contracts.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Because I am/have (fill in cert here,) they have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give me a contract! / Agencies will pick me because of my small business certs.</a:t>
            </a:r>
          </a:p>
          <a:p>
            <a:pPr>
              <a:spcAft>
                <a:spcPts val="18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8(a) certification will guarantee me contracts.</a:t>
            </a:r>
          </a:p>
          <a:p>
            <a:pPr>
              <a:spcAft>
                <a:spcPts val="18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93" t="16357" b="15952"/>
          <a:stretch/>
        </p:blipFill>
        <p:spPr>
          <a:xfrm>
            <a:off x="9820436" y="1744306"/>
            <a:ext cx="1937570" cy="13437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08448" y="64288"/>
            <a:ext cx="7820848" cy="78442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Busting Myths &amp; Excuses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459" y="928759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825" y="1823672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008" y="2372702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825" y="2955159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543" y="3511847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458" y="474331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442" y="5287580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993" y="6220334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559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2" y="1936376"/>
            <a:ext cx="5043264" cy="14259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F75BC"/>
                </a:solidFill>
              </a:rPr>
              <a:t>Marketing &amp; Advertising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6633881" y="3852625"/>
            <a:ext cx="5043265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6E3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How are you promoting your business?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6647947" y="3653110"/>
            <a:ext cx="502920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33FF8A5-7C37-44C2-81D6-1F634B29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55" y="1556520"/>
            <a:ext cx="4592209" cy="45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Your Business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85792" y="1080009"/>
            <a:ext cx="1063995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 marketing your business?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marketing plan – more than just using social media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presence – name and brand recognition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Identifying/promoting your small business certification(s)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Materials</a:t>
            </a:r>
          </a:p>
          <a:p>
            <a:pPr marL="1257300" lvl="2" indent="-34290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Cards</a:t>
            </a:r>
          </a:p>
          <a:p>
            <a:pPr marL="1257300" lvl="2" indent="-34290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Statement</a:t>
            </a:r>
          </a:p>
          <a:p>
            <a:pPr marL="1257300" lvl="2" indent="-342900">
              <a:spcBef>
                <a:spcPts val="600"/>
              </a:spcBef>
              <a:buClr>
                <a:srgbClr val="2C77BE"/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– what does it say about your business?  Who is your audience?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2B722-C46C-4FE5-BFD5-93AA707FDFBE}"/>
              </a:ext>
            </a:extLst>
          </p:cNvPr>
          <p:cNvGrpSpPr/>
          <p:nvPr/>
        </p:nvGrpSpPr>
        <p:grpSpPr>
          <a:xfrm>
            <a:off x="6095999" y="5034938"/>
            <a:ext cx="5804009" cy="1631972"/>
            <a:chOff x="5950207" y="4441494"/>
            <a:chExt cx="3721036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6CEA60-C18A-4380-8FA4-ABF9770487B4}"/>
                </a:ext>
              </a:extLst>
            </p:cNvPr>
            <p:cNvSpPr/>
            <p:nvPr/>
          </p:nvSpPr>
          <p:spPr>
            <a:xfrm>
              <a:off x="5993764" y="4441494"/>
              <a:ext cx="3677479" cy="12192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C28581-1F68-4B99-B3B0-FDDA50598150}"/>
                </a:ext>
              </a:extLst>
            </p:cNvPr>
            <p:cNvSpPr/>
            <p:nvPr/>
          </p:nvSpPr>
          <p:spPr>
            <a:xfrm>
              <a:off x="5950207" y="4560422"/>
              <a:ext cx="3694513" cy="101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“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Marketing strategy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 will impact every piece of your business, and it should be tied to every piece of your business.” </a:t>
              </a:r>
            </a:p>
            <a:p>
              <a:pPr algn="r" fontAlgn="base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– </a:t>
              </a:r>
              <a:r>
                <a:rPr lang="en-US" sz="2000" i="1" dirty="0">
                  <a:solidFill>
                    <a:schemeClr val="bg1">
                      <a:lumMod val="50000"/>
                    </a:schemeClr>
                  </a:solidFill>
                </a:rPr>
                <a:t>Brandon Andersen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 fontAlgn="base"/>
              <a:endPara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4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Your Business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85792" y="1080009"/>
            <a:ext cx="10639955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Capability Statement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like Pringles – you can’t stop at just one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written for a targeted reader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fit the purpose of use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anything from 1 page to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detailed catalog</a:t>
            </a:r>
          </a:p>
          <a:p>
            <a:pPr marL="800100" lvl="1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them to your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48571-2C90-44C1-A33A-495C5692D963}"/>
              </a:ext>
            </a:extLst>
          </p:cNvPr>
          <p:cNvSpPr/>
          <p:nvPr/>
        </p:nvSpPr>
        <p:spPr>
          <a:xfrm>
            <a:off x="6958013" y="6153647"/>
            <a:ext cx="4743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https://apexalaska.org/training/creating-capability-statements-2025-update-2/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B4850-ED5A-41F7-9EEA-D5873013B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651" y="2235004"/>
            <a:ext cx="4888936" cy="38147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30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6" descr="Image result for strategic contracting">
            <a:extLst>
              <a:ext uri="{FF2B5EF4-FFF2-40B4-BE49-F238E27FC236}">
                <a16:creationId xmlns:a16="http://schemas.microsoft.com/office/drawing/2014/main" id="{8AC42406-374C-4163-BD0B-45465A01A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DB726F-32D9-4CCA-8BCE-206A6AB1BD40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Your Business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4E322-0463-44A8-BB7C-AD0FD6B5A8EF}"/>
              </a:ext>
            </a:extLst>
          </p:cNvPr>
          <p:cNvSpPr txBox="1"/>
          <p:nvPr/>
        </p:nvSpPr>
        <p:spPr>
          <a:xfrm>
            <a:off x="485792" y="1080009"/>
            <a:ext cx="106399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Marketing Plan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Presence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and Name Recognition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development</a:t>
            </a:r>
          </a:p>
          <a:p>
            <a:pPr marL="342900" indent="-342900">
              <a:spcBef>
                <a:spcPts val="600"/>
              </a:spcBef>
              <a:buClr>
                <a:srgbClr val="2C77BE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48571-2C90-44C1-A33A-495C5692D963}"/>
              </a:ext>
            </a:extLst>
          </p:cNvPr>
          <p:cNvSpPr/>
          <p:nvPr/>
        </p:nvSpPr>
        <p:spPr>
          <a:xfrm>
            <a:off x="8309112" y="6413361"/>
            <a:ext cx="3286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https://aksbdc.org/services/workshops/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E359C-6D83-4273-A83F-F88C4865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453" y="1114451"/>
            <a:ext cx="4149686" cy="5298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14F89-FC68-47EA-8631-2C3C99B8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293" y="3240169"/>
            <a:ext cx="4730511" cy="127882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4BB175-6679-4DCF-8D4C-4593584D93A0}"/>
              </a:ext>
            </a:extLst>
          </p:cNvPr>
          <p:cNvSpPr/>
          <p:nvPr/>
        </p:nvSpPr>
        <p:spPr>
          <a:xfrm>
            <a:off x="3942523" y="4509326"/>
            <a:ext cx="2039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https://aksbdg.org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2" y="1936376"/>
            <a:ext cx="5043264" cy="14259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F75BC"/>
                </a:solidFill>
              </a:rPr>
              <a:t>Local Resources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6633881" y="3852625"/>
            <a:ext cx="5043265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06E3D"/>
                </a:solidFill>
                <a:latin typeface="+mj-lt"/>
                <a:cs typeface="Arial" panose="020B0604020202020204" pitchFamily="34" charset="0"/>
              </a:rPr>
              <a:t>Finding the right resource to assist with business growth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6647947" y="3653110"/>
            <a:ext cx="502920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B8403E5-10C8-4646-AE80-65A9C91D6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1" r="8937"/>
          <a:stretch/>
        </p:blipFill>
        <p:spPr>
          <a:xfrm>
            <a:off x="514853" y="1818653"/>
            <a:ext cx="5602941" cy="40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65214" y="133009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2303" y="6375513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https://aksbdc.org/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9560E-EAC9-40B6-90F6-71E633D0C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63" y="1007971"/>
            <a:ext cx="7447330" cy="57820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A51EC-AA82-4B6E-A71E-611E2C089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039" y="1144443"/>
            <a:ext cx="4309412" cy="24900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65296-DD70-4F00-991A-9FE53F313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039" y="3816604"/>
            <a:ext cx="4276446" cy="24899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70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65214" y="133009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EDBC5-83EA-4617-AFDC-F2A8E473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022282"/>
            <a:ext cx="6496052" cy="57706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7BD709-17FB-4CDC-A34E-B8DD8B3E3B16}"/>
              </a:ext>
            </a:extLst>
          </p:cNvPr>
          <p:cNvSpPr/>
          <p:nvPr/>
        </p:nvSpPr>
        <p:spPr>
          <a:xfrm>
            <a:off x="6749910" y="6347443"/>
            <a:ext cx="5233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https://businessimpactnw.org/awbc/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BBEF23-F911-48D1-9FF5-D0E92C9A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910" y="1108010"/>
            <a:ext cx="5192152" cy="29410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9B592C-06E7-4888-A87E-C529D1670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910" y="4137171"/>
            <a:ext cx="5233986" cy="2076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2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65214" y="133009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BD709-17FB-4CDC-A34E-B8DD8B3E3B16}"/>
              </a:ext>
            </a:extLst>
          </p:cNvPr>
          <p:cNvSpPr/>
          <p:nvPr/>
        </p:nvSpPr>
        <p:spPr>
          <a:xfrm>
            <a:off x="6567518" y="6218851"/>
            <a:ext cx="544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https://businessimpactnw.org/veterans-business-outreach-center/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7D9EF-026C-473B-AC12-BF831FCE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49" y="1005500"/>
            <a:ext cx="6210300" cy="58096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AE309-D444-49A5-8238-0A0A0862F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518" y="1142996"/>
            <a:ext cx="5443474" cy="5029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23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3360" y="167640"/>
            <a:ext cx="6696075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Introduction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C007A1-CAFF-47C0-AD2B-9AD7980478D7}"/>
              </a:ext>
            </a:extLst>
          </p:cNvPr>
          <p:cNvGrpSpPr/>
          <p:nvPr/>
        </p:nvGrpSpPr>
        <p:grpSpPr>
          <a:xfrm>
            <a:off x="431251" y="5767851"/>
            <a:ext cx="11227349" cy="983796"/>
            <a:chOff x="431251" y="5767851"/>
            <a:chExt cx="11227349" cy="983796"/>
          </a:xfrm>
        </p:grpSpPr>
        <p:sp>
          <p:nvSpPr>
            <p:cNvPr id="14" name="Rectangle 13"/>
            <p:cNvSpPr/>
            <p:nvPr/>
          </p:nvSpPr>
          <p:spPr>
            <a:xfrm>
              <a:off x="431251" y="5767851"/>
              <a:ext cx="11227349" cy="9837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E5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911"/>
            <a:stretch/>
          </p:blipFill>
          <p:spPr>
            <a:xfrm>
              <a:off x="442975" y="5781582"/>
              <a:ext cx="4862109" cy="9618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85730" y="5874883"/>
              <a:ext cx="62462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E5640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+mn-cs"/>
                </a:rPr>
                <a:t>The Alaska APEX is a program of the UAA Business Enterprise Institute and is funded in part through a cooperative agreement with the Department of Defense Office of Small Business Programs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E56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72176" y="1129909"/>
            <a:ext cx="64789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assistance with all aspects of government contracting, from cradle to grave (start to finish) for federal, state and local purchasing activity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one-on-one appointments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workshops (Special events and extended training session may have registration fees)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Alaska APEX is one of 96+ other APEX Accelerators across the US, Puerto Rico, &amp; Guam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2643" y="4574872"/>
            <a:ext cx="3878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https://apexalaska.org/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hlinkClick r:id="rId5"/>
              </a:rPr>
              <a:t>https://www.napex.us/</a:t>
            </a:r>
            <a:endParaRPr lang="en-US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https://www.apexaccelerators.us/#/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DC919-26C5-4765-B801-D0D3D6E82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" y="2291"/>
            <a:ext cx="5412981" cy="56884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34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5C76F2-3808-4823-8DFB-CA33F6390DDF}"/>
              </a:ext>
            </a:extLst>
          </p:cNvPr>
          <p:cNvSpPr/>
          <p:nvPr/>
        </p:nvSpPr>
        <p:spPr>
          <a:xfrm>
            <a:off x="71438" y="1494711"/>
            <a:ext cx="12051506" cy="4583430"/>
          </a:xfrm>
          <a:prstGeom prst="rect">
            <a:avLst/>
          </a:prstGeom>
          <a:solidFill>
            <a:srgbClr val="74BA21"/>
          </a:solidFill>
          <a:ln>
            <a:solidFill>
              <a:srgbClr val="74B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E81C1-B984-4E4F-9D8E-5F0FE4E7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08"/>
          <a:stretch/>
        </p:blipFill>
        <p:spPr>
          <a:xfrm>
            <a:off x="5443537" y="995382"/>
            <a:ext cx="6324962" cy="22050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93360" y="167640"/>
            <a:ext cx="6696075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3DB127-1647-49B1-8121-E5CE533E2B1C}"/>
              </a:ext>
            </a:extLst>
          </p:cNvPr>
          <p:cNvSpPr/>
          <p:nvPr/>
        </p:nvSpPr>
        <p:spPr>
          <a:xfrm>
            <a:off x="358065" y="6299801"/>
            <a:ext cx="523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https://akapex.ecenterdirect.com/events?reset=1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CD898-89FE-4D81-8732-190CA5762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125139" y="2180238"/>
            <a:ext cx="6191250" cy="32490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B4998F-4249-481A-9E45-3B321C64F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190"/>
          <a:stretch/>
        </p:blipFill>
        <p:spPr>
          <a:xfrm>
            <a:off x="5875611" y="3340468"/>
            <a:ext cx="6191250" cy="32366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F688A-66D9-4A5E-B635-380159FF1FE6}"/>
              </a:ext>
            </a:extLst>
          </p:cNvPr>
          <p:cNvSpPr/>
          <p:nvPr/>
        </p:nvSpPr>
        <p:spPr>
          <a:xfrm>
            <a:off x="5443537" y="1645928"/>
            <a:ext cx="1035844" cy="154297"/>
          </a:xfrm>
          <a:prstGeom prst="roundRect">
            <a:avLst/>
          </a:prstGeom>
          <a:noFill/>
          <a:ln>
            <a:solidFill>
              <a:srgbClr val="E55D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86AB2AA-BB15-423D-8390-6BEA5FF56261}"/>
              </a:ext>
            </a:extLst>
          </p:cNvPr>
          <p:cNvSpPr/>
          <p:nvPr/>
        </p:nvSpPr>
        <p:spPr>
          <a:xfrm>
            <a:off x="4957921" y="1572132"/>
            <a:ext cx="485616" cy="301888"/>
          </a:xfrm>
          <a:prstGeom prst="rightArrow">
            <a:avLst/>
          </a:prstGeom>
          <a:solidFill>
            <a:srgbClr val="E55D30"/>
          </a:solidFill>
          <a:ln>
            <a:solidFill>
              <a:srgbClr val="E55D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25" y="2250701"/>
            <a:ext cx="5789099" cy="14259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8497"/>
                </a:solidFill>
              </a:rPr>
              <a:t>Learning a New Language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5955225" y="4166950"/>
            <a:ext cx="5789100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lang="en-US" sz="3200" dirty="0">
                <a:solidFill>
                  <a:srgbClr val="E55D30"/>
                </a:solidFill>
                <a:latin typeface="Arial" panose="020B0604020202020204"/>
                <a:cs typeface="Arial" panose="020B0604020202020204" pitchFamily="34" charset="0"/>
              </a:rPr>
              <a:t>Differences between Commercial &amp; Governmental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55D3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5969291" y="3967435"/>
            <a:ext cx="576072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7 Benefits of Learning a Foreign Language - Foyle International">
            <a:extLst>
              <a:ext uri="{FF2B5EF4-FFF2-40B4-BE49-F238E27FC236}">
                <a16:creationId xmlns:a16="http://schemas.microsoft.com/office/drawing/2014/main" id="{133ACD7C-2E55-41C3-9364-0F858BB1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50701"/>
            <a:ext cx="57150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Conclusion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815" y="1152788"/>
            <a:ext cx="109940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Are you ready for government contracting? 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Yes, let’s get started!  How can Alaska APEX Accelerator help?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No, need more information… How can Alaska APEX Accelerator help?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Do the research – what is your start point?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relationships with potential business partners and agencies.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language of government contracting – read the solicitation, ask questions.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in SAM then keep your profile active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your marketing data in the DSBS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solicitation search subscriptions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applicable small business certifications</a:t>
            </a:r>
          </a:p>
          <a:p>
            <a:pPr marL="398463" indent="-398463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free resources when needed</a:t>
            </a:r>
          </a:p>
        </p:txBody>
      </p:sp>
      <p:pic>
        <p:nvPicPr>
          <p:cNvPr id="10242" name="Picture 2" descr="Image result for in concl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32" y="4553020"/>
            <a:ext cx="2478100" cy="18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DA7380-E0B3-465C-8B1A-6D19845F73DE}"/>
              </a:ext>
            </a:extLst>
          </p:cNvPr>
          <p:cNvSpPr txBox="1">
            <a:spLocks/>
          </p:cNvSpPr>
          <p:nvPr/>
        </p:nvSpPr>
        <p:spPr>
          <a:xfrm>
            <a:off x="5293360" y="167640"/>
            <a:ext cx="6696075" cy="6781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3175" cmpd="sng">
                  <a:noFill/>
                </a:ln>
                <a:solidFill>
                  <a:srgbClr val="BE578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9CFDE-24DA-469C-81E2-8E6293A639A4}"/>
              </a:ext>
            </a:extLst>
          </p:cNvPr>
          <p:cNvSpPr txBox="1"/>
          <p:nvPr/>
        </p:nvSpPr>
        <p:spPr>
          <a:xfrm>
            <a:off x="53896" y="1041313"/>
            <a:ext cx="1207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370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Alaska APEX Accelerator Staff Contact Information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5D65D2-124B-4762-A8E1-5F7145CA9667}"/>
              </a:ext>
            </a:extLst>
          </p:cNvPr>
          <p:cNvSpPr/>
          <p:nvPr/>
        </p:nvSpPr>
        <p:spPr>
          <a:xfrm>
            <a:off x="588939" y="1754278"/>
            <a:ext cx="10703705" cy="501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Anchorage:	Phone: 907-786-7258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Carolyn Pratt, Director/Program Manager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apratt@alaska.edu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907-786-7259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Jody King, Assistant Director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jlking8@alaska.edu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907-786-7270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Craig von Holdt, Contract Specialist II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cavonholdt@alaska.edu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907-786-7281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Tony Taylor, Contract Specialist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tltaylor12@alaska.edu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907-786-7239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Lynda Gregory, Program Specialist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lmgregory@alaska.edu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907-786-7258</a:t>
            </a:r>
          </a:p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5946775" algn="l"/>
                <a:tab pos="8745538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Fairbanks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Phone: 907-450-8979 </a:t>
            </a:r>
          </a:p>
          <a:p>
            <a:pPr marL="457200" marR="0" lvl="1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6173788" algn="l"/>
                <a:tab pos="874553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Pierre Thompson, Center Director/Contract Specialist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/>
              </a:rPr>
              <a:t>pdthompson@alaska.edu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4117975" algn="l"/>
              </a:tabLst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4117975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/>
              </a:rPr>
              <a:t>info@apexalaska.org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/>
              </a:rPr>
              <a:t>https://alaskapex.org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84455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buSzTx/>
              <a:buFontTx/>
              <a:buNone/>
              <a:tabLst>
                <a:tab pos="4117975" algn="l"/>
              </a:tabLs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defTabSz="84455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370B9"/>
              </a:buClr>
              <a:tabLst>
                <a:tab pos="4117975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request assistance, sign up here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https://akapex.ecenterdirect.com/signup?reset=1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Ask us a question">
            <a:extLst>
              <a:ext uri="{FF2B5EF4-FFF2-40B4-BE49-F238E27FC236}">
                <a16:creationId xmlns:a16="http://schemas.microsoft.com/office/drawing/2014/main" id="{1416725E-5D0A-455E-A302-2A651959A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1"/>
          <a:stretch/>
        </p:blipFill>
        <p:spPr bwMode="auto">
          <a:xfrm>
            <a:off x="9819156" y="4209302"/>
            <a:ext cx="1586510" cy="16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BEFAF1-F9F8-43B9-9B4F-65548A1EB092}"/>
              </a:ext>
            </a:extLst>
          </p:cNvPr>
          <p:cNvSpPr/>
          <p:nvPr/>
        </p:nvSpPr>
        <p:spPr>
          <a:xfrm>
            <a:off x="9534290" y="5898736"/>
            <a:ext cx="2577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57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the Alaska APEX help you?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E578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06E77-355B-4D35-81FE-9EDBEEC187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85" y="4993042"/>
            <a:ext cx="492972" cy="460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14BC3-2AF6-4151-BF60-6F358261E4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937" y="5437858"/>
            <a:ext cx="804305" cy="5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42647" y="154442"/>
            <a:ext cx="7007300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vs. Federal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348" y="1077783"/>
            <a:ext cx="10994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Making the sale – who makes the decisions, who has the buying power?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Determining need vs. buying goods/services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Program managers vs. contracting officers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“Apparent Authority”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Handshake deals, quotes and proposals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Who signs what?  Submitting Quotes, proposals/bids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Legal issues – what to do when it doesn’t work?</a:t>
            </a:r>
          </a:p>
          <a:p>
            <a:pPr marL="855663" lvl="1" indent="-398463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Who signed what?</a:t>
            </a:r>
          </a:p>
          <a:p>
            <a:pPr marL="860425" lvl="1" indent="-403225">
              <a:lnSpc>
                <a:spcPct val="150000"/>
              </a:lnSpc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Legal structure of federal contracts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Payment Terms – net30 vs. “on receipt of invoice”</a:t>
            </a:r>
          </a:p>
        </p:txBody>
      </p:sp>
      <p:pic>
        <p:nvPicPr>
          <p:cNvPr id="12290" name="Picture 2" descr="Image result for learning the langu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354" y="3352800"/>
            <a:ext cx="2560720" cy="18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52" t="13535" r="2796" b="25557"/>
          <a:stretch/>
        </p:blipFill>
        <p:spPr>
          <a:xfrm rot="649215">
            <a:off x="8561827" y="5161731"/>
            <a:ext cx="3357426" cy="11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B6EF1-793A-4636-94C5-01C2EEC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97" y="2500736"/>
            <a:ext cx="5043264" cy="1425929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solidFill>
                  <a:srgbClr val="0F75BC"/>
                </a:solidFill>
              </a:rPr>
              <a:t>Preparing for Contracts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22773FF-2B1E-4E21-8EB4-FFD33E812389}"/>
              </a:ext>
            </a:extLst>
          </p:cNvPr>
          <p:cNvSpPr txBox="1">
            <a:spLocks/>
          </p:cNvSpPr>
          <p:nvPr/>
        </p:nvSpPr>
        <p:spPr>
          <a:xfrm>
            <a:off x="6388896" y="4416985"/>
            <a:ext cx="5043265" cy="1010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06E3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 you know…?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21B622-34F7-4674-BCE5-A0825463948B}"/>
              </a:ext>
            </a:extLst>
          </p:cNvPr>
          <p:cNvCxnSpPr/>
          <p:nvPr/>
        </p:nvCxnSpPr>
        <p:spPr>
          <a:xfrm flipV="1">
            <a:off x="6402962" y="4217470"/>
            <a:ext cx="5029200" cy="16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1ED8E8-33A4-45D1-A5F7-668B44B80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06" y="1381109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8814" y="79136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Contracts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423" y="1067026"/>
            <a:ext cx="1099402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Do you know your business: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Capacity</a:t>
            </a:r>
          </a:p>
          <a:p>
            <a:pPr marL="1200150" lvl="2" indent="-285750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what is your operational capacity ceiling?  </a:t>
            </a:r>
          </a:p>
          <a:p>
            <a:pPr marL="1657350" lvl="3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Bonding Capacity </a:t>
            </a:r>
          </a:p>
          <a:p>
            <a:pPr marL="2114550" lvl="4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Maximum?</a:t>
            </a:r>
          </a:p>
          <a:p>
            <a:pPr marL="2114550" lvl="4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Bond Amount?</a:t>
            </a:r>
          </a:p>
          <a:p>
            <a:pPr marL="1657350" lvl="3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</a:p>
          <a:p>
            <a:pPr marL="2114550" lvl="4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of Manpower and/or Equipment</a:t>
            </a:r>
          </a:p>
          <a:p>
            <a:pPr marL="1657350" lvl="3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Contingency Planning &amp; Resources</a:t>
            </a:r>
          </a:p>
          <a:p>
            <a:pPr marL="1657350" lvl="3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Training &amp; Certifications</a:t>
            </a:r>
          </a:p>
          <a:p>
            <a:pPr marL="1657350" lvl="3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Gov’t Contract specific accounting practices </a:t>
            </a:r>
          </a:p>
          <a:p>
            <a:pPr marL="2114550" lvl="4" indent="-285750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codes, Allowable/Allocable expenses (OH), etc.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8216"/>
          <a:stretch/>
        </p:blipFill>
        <p:spPr bwMode="auto">
          <a:xfrm>
            <a:off x="10363049" y="2461859"/>
            <a:ext cx="746062" cy="11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do you know">
            <a:extLst>
              <a:ext uri="{FF2B5EF4-FFF2-40B4-BE49-F238E27FC236}">
                <a16:creationId xmlns:a16="http://schemas.microsoft.com/office/drawing/2014/main" id="{35D7A73C-F6A9-4075-B049-13C40021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421" y="1153062"/>
            <a:ext cx="1669318" cy="11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845337-172C-43C1-8CD9-FF49AD530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333" y="3763346"/>
            <a:ext cx="1257110" cy="1257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2FD81-7B75-4E3D-92DC-AAADE1563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981" y="5288339"/>
            <a:ext cx="1257110" cy="12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8814" y="111793"/>
            <a:ext cx="8091134" cy="6781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F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Contracts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907" y="963346"/>
            <a:ext cx="109940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Do you know your business: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Pricing Factors</a:t>
            </a:r>
          </a:p>
          <a:p>
            <a:pPr marL="1200150" lvl="2" indent="-285750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even points</a:t>
            </a:r>
          </a:p>
          <a:p>
            <a:pPr marL="1200150" lvl="2" indent="-285750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flow</a:t>
            </a:r>
          </a:p>
          <a:p>
            <a:pPr marL="1200150" lvl="2" indent="-285750">
              <a:spcAft>
                <a:spcPts val="600"/>
              </a:spcAft>
              <a:buClr>
                <a:srgbClr val="0F75BC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Costs – Wage Determinations</a:t>
            </a:r>
          </a:p>
          <a:p>
            <a:pPr marL="398463" indent="-398463">
              <a:lnSpc>
                <a:spcPct val="150000"/>
              </a:lnSpc>
              <a:buClr>
                <a:srgbClr val="0F75BC"/>
              </a:buClr>
              <a:buFont typeface="Wingdings" panose="05000000000000000000" pitchFamily="2" charset="2"/>
              <a:buChar char="v"/>
            </a:pPr>
            <a:r>
              <a:rPr lang="en-US" sz="2400" b="1" dirty="0"/>
              <a:t>Government registrations: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System For Award Management (SAM)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Dynamic Small Business Search (DSBS)</a:t>
            </a:r>
          </a:p>
          <a:p>
            <a:pPr marL="855663" lvl="1" indent="-398463">
              <a:spcAft>
                <a:spcPts val="600"/>
              </a:spcAft>
              <a:buClr>
                <a:srgbClr val="0F75BC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Applicable small business certification programs</a:t>
            </a:r>
          </a:p>
        </p:txBody>
      </p:sp>
      <p:pic>
        <p:nvPicPr>
          <p:cNvPr id="8194" name="Picture 2" descr="Image result for do you kn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62" y="1219511"/>
            <a:ext cx="1881135" cy="12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eak Even Point Icons - Free SVG &amp; PNG Break Even Point Images - Noun  Project">
            <a:extLst>
              <a:ext uri="{FF2B5EF4-FFF2-40B4-BE49-F238E27FC236}">
                <a16:creationId xmlns:a16="http://schemas.microsoft.com/office/drawing/2014/main" id="{C94EAE61-71A8-4722-A6BF-D9B81BBE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13" y="2897676"/>
            <a:ext cx="1594073" cy="15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AM.gov | Home">
            <a:extLst>
              <a:ext uri="{FF2B5EF4-FFF2-40B4-BE49-F238E27FC236}">
                <a16:creationId xmlns:a16="http://schemas.microsoft.com/office/drawing/2014/main" id="{5154B099-7AF3-488D-8703-632EEF0A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033" y="4721970"/>
            <a:ext cx="2079234" cy="4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A3974D-F65F-4CEA-84B7-4B59DBFFF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145" y="5301607"/>
            <a:ext cx="2029122" cy="5519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524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PTAC masterslide 2016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AC masterslide 2016" id="{85C0C6E8-2172-4DED-9233-C153C6D08FD7}" vid="{63B9D2F1-FCFF-4A0B-887A-1B2B9E9FBE45}"/>
    </a:ext>
  </a:extLst>
</a:theme>
</file>

<file path=ppt/theme/theme2.xml><?xml version="1.0" encoding="utf-8"?>
<a:theme xmlns:a="http://schemas.openxmlformats.org/drawingml/2006/main" name="4_PTAC masterslide 2016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AC masterslide 2016" id="{85C0C6E8-2172-4DED-9233-C153C6D08FD7}" vid="{63B9D2F1-FCFF-4A0B-887A-1B2B9E9FBE4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20406</TotalTime>
  <Words>3265</Words>
  <Application>Microsoft Office PowerPoint</Application>
  <PresentationFormat>Widescreen</PresentationFormat>
  <Paragraphs>547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Adobe Fan Heiti Std B</vt:lpstr>
      <vt:lpstr>Kozuka Gothic Pro M</vt:lpstr>
      <vt:lpstr>Arial</vt:lpstr>
      <vt:lpstr>Arial Rounded MT Bold</vt:lpstr>
      <vt:lpstr>Calibri</vt:lpstr>
      <vt:lpstr>Courier New</vt:lpstr>
      <vt:lpstr>Ebrima</vt:lpstr>
      <vt:lpstr>Gadugi</vt:lpstr>
      <vt:lpstr>Georgia</vt:lpstr>
      <vt:lpstr>Roboto</vt:lpstr>
      <vt:lpstr>Wingdings</vt:lpstr>
      <vt:lpstr>3_PTAC masterslide 2016</vt:lpstr>
      <vt:lpstr>4_PTAC masterslide 2016</vt:lpstr>
      <vt:lpstr>Introduction to Government Contracting</vt:lpstr>
      <vt:lpstr>Today’s Agenda</vt:lpstr>
      <vt:lpstr>Busting Myths &amp; Misconceptions</vt:lpstr>
      <vt:lpstr>Busting Myths &amp; Excuses</vt:lpstr>
      <vt:lpstr>Learning a New Language</vt:lpstr>
      <vt:lpstr>Commercial vs. Federal</vt:lpstr>
      <vt:lpstr>Preparing for Contracts</vt:lpstr>
      <vt:lpstr>Preparing for Contracts</vt:lpstr>
      <vt:lpstr>Preparing for Contracts</vt:lpstr>
      <vt:lpstr>PowerPoint Presentation</vt:lpstr>
      <vt:lpstr>PowerPoint Presentation</vt:lpstr>
      <vt:lpstr>Small Business Certifications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Researching the Government Market</vt:lpstr>
      <vt:lpstr>Intro to Market Research</vt:lpstr>
      <vt:lpstr>PowerPoint Presentation</vt:lpstr>
      <vt:lpstr>PowerPoint Presentation</vt:lpstr>
      <vt:lpstr>PFDS – past procurement</vt:lpstr>
      <vt:lpstr>USASpending.gov</vt:lpstr>
      <vt:lpstr>USASpending.gov</vt:lpstr>
      <vt:lpstr>PowerPoint Presentation</vt:lpstr>
      <vt:lpstr>PowerPoint Presentation</vt:lpstr>
      <vt:lpstr>Solicitation Search Software</vt:lpstr>
      <vt:lpstr>PowerPoint Presentation</vt:lpstr>
      <vt:lpstr>Building Teaming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&amp; Advertising</vt:lpstr>
      <vt:lpstr>PowerPoint Presentation</vt:lpstr>
      <vt:lpstr>PowerPoint Presentation</vt:lpstr>
      <vt:lpstr>PowerPoint Presentation</vt:lpstr>
      <vt:lpstr>Local Resources</vt:lpstr>
      <vt:lpstr>Resources</vt:lpstr>
      <vt:lpstr>Resources</vt:lpstr>
      <vt:lpstr>Resources</vt:lpstr>
      <vt:lpstr>Program Introduction</vt:lpstr>
      <vt:lpstr>Upcoming Training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A Pratt</dc:creator>
  <cp:lastModifiedBy>Jody King</cp:lastModifiedBy>
  <cp:revision>528</cp:revision>
  <cp:lastPrinted>2025-02-05T09:55:19Z</cp:lastPrinted>
  <dcterms:created xsi:type="dcterms:W3CDTF">2016-03-08T01:58:19Z</dcterms:created>
  <dcterms:modified xsi:type="dcterms:W3CDTF">2025-02-07T06:49:32Z</dcterms:modified>
</cp:coreProperties>
</file>